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2"/>
  </p:notesMasterIdLst>
  <p:handoutMasterIdLst>
    <p:handoutMasterId r:id="rId13"/>
  </p:handoutMasterIdLst>
  <p:sldIdLst>
    <p:sldId id="2713" r:id="rId2"/>
    <p:sldId id="2770" r:id="rId3"/>
    <p:sldId id="2576" r:id="rId4"/>
    <p:sldId id="3069" r:id="rId5"/>
    <p:sldId id="3070" r:id="rId6"/>
    <p:sldId id="3065" r:id="rId7"/>
    <p:sldId id="3066" r:id="rId8"/>
    <p:sldId id="3067" r:id="rId9"/>
    <p:sldId id="3071" r:id="rId10"/>
    <p:sldId id="3068" r:id="rId11"/>
  </p:sldIdLst>
  <p:sldSz cx="9906000" cy="6858000" type="A4"/>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3B16AFF-7766-495E-8C48-25E6507D8ABB}">
          <p14:sldIdLst>
            <p14:sldId id="2713"/>
            <p14:sldId id="2770"/>
            <p14:sldId id="2576"/>
            <p14:sldId id="3069"/>
            <p14:sldId id="3070"/>
            <p14:sldId id="3065"/>
            <p14:sldId id="3066"/>
            <p14:sldId id="3067"/>
            <p14:sldId id="3071"/>
            <p14:sldId id="3068"/>
          </p14:sldIdLst>
        </p14:section>
        <p14:section name="Alte Folien (zum Überprüfen)" id="{0C766577-AD18-472F-8C84-8DC1151C055F}">
          <p14:sldIdLst/>
        </p14:section>
      </p14:sectionLst>
    </p:ext>
    <p:ext uri="{EFAFB233-063F-42B5-8137-9DF3F51BA10A}">
      <p15:sldGuideLst xmlns:p15="http://schemas.microsoft.com/office/powerpoint/2012/main">
        <p15:guide id="1" orient="horz" pos="3793">
          <p15:clr>
            <a:srgbClr val="A4A3A4"/>
          </p15:clr>
        </p15:guide>
        <p15:guide id="2" orient="horz" pos="890">
          <p15:clr>
            <a:srgbClr val="A4A3A4"/>
          </p15:clr>
        </p15:guide>
        <p15:guide id="3" orient="horz" pos="2840">
          <p15:clr>
            <a:srgbClr val="A4A3A4"/>
          </p15:clr>
        </p15:guide>
        <p15:guide id="4" orient="horz" pos="618">
          <p15:clr>
            <a:srgbClr val="A4A3A4"/>
          </p15:clr>
        </p15:guide>
        <p15:guide id="5" orient="horz" pos="2251">
          <p15:clr>
            <a:srgbClr val="A4A3A4"/>
          </p15:clr>
        </p15:guide>
        <p15:guide id="6" pos="5796">
          <p15:clr>
            <a:srgbClr val="A4A3A4"/>
          </p15:clr>
        </p15:guide>
        <p15:guide id="7" pos="3392">
          <p15:clr>
            <a:srgbClr val="A4A3A4"/>
          </p15:clr>
        </p15:guide>
        <p15:guide id="8" pos="444">
          <p15:clr>
            <a:srgbClr val="A4A3A4"/>
          </p15:clr>
        </p15:guide>
        <p15:guide id="9" pos="625">
          <p15:clr>
            <a:srgbClr val="A4A3A4"/>
          </p15:clr>
        </p15:guide>
        <p15:guide id="10" pos="5389">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ktikant"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B7375"/>
    <a:srgbClr val="820024"/>
    <a:srgbClr val="EBCAC9"/>
    <a:srgbClr val="000000"/>
    <a:srgbClr val="C0C0C0"/>
    <a:srgbClr val="C0D2A4"/>
    <a:srgbClr val="B0B0B0"/>
    <a:srgbClr val="C0C8CA"/>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85" autoAdjust="0"/>
    <p:restoredTop sz="92578" autoAdjust="0"/>
  </p:normalViewPr>
  <p:slideViewPr>
    <p:cSldViewPr>
      <p:cViewPr varScale="1">
        <p:scale>
          <a:sx n="58" d="100"/>
          <a:sy n="58" d="100"/>
        </p:scale>
        <p:origin x="1604" y="84"/>
      </p:cViewPr>
      <p:guideLst>
        <p:guide orient="horz" pos="3793"/>
        <p:guide orient="horz" pos="890"/>
        <p:guide orient="horz" pos="2840"/>
        <p:guide orient="horz" pos="618"/>
        <p:guide orient="horz" pos="2251"/>
        <p:guide pos="5796"/>
        <p:guide pos="3392"/>
        <p:guide pos="444"/>
        <p:guide pos="625"/>
        <p:guide pos="5389"/>
      </p:guideLst>
    </p:cSldViewPr>
  </p:slideViewPr>
  <p:outlineViewPr>
    <p:cViewPr>
      <p:scale>
        <a:sx n="33" d="100"/>
        <a:sy n="33" d="100"/>
      </p:scale>
      <p:origin x="0" y="-11892"/>
    </p:cViewPr>
  </p:outlineViewPr>
  <p:notesTextViewPr>
    <p:cViewPr>
      <p:scale>
        <a:sx n="3" d="2"/>
        <a:sy n="3" d="2"/>
      </p:scale>
      <p:origin x="0" y="0"/>
    </p:cViewPr>
  </p:notesTextViewPr>
  <p:sorterViewPr>
    <p:cViewPr>
      <p:scale>
        <a:sx n="90" d="100"/>
        <a:sy n="90" d="100"/>
      </p:scale>
      <p:origin x="0" y="-7155"/>
    </p:cViewPr>
  </p:sorterViewPr>
  <p:notesViewPr>
    <p:cSldViewPr>
      <p:cViewPr varScale="1">
        <p:scale>
          <a:sx n="43" d="100"/>
          <a:sy n="43" d="100"/>
        </p:scale>
        <p:origin x="2772" y="60"/>
      </p:cViewPr>
      <p:guideLst>
        <p:guide orient="horz" pos="3224"/>
        <p:guide pos="2236"/>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 y="12"/>
            <a:ext cx="3077138" cy="512223"/>
          </a:xfrm>
          <a:prstGeom prst="rect">
            <a:avLst/>
          </a:prstGeom>
        </p:spPr>
        <p:txBody>
          <a:bodyPr vert="horz" lIns="95562" tIns="47783" rIns="95562" bIns="47783" rtlCol="0"/>
          <a:lstStyle>
            <a:lvl1pPr algn="l">
              <a:defRPr sz="1300"/>
            </a:lvl1pPr>
          </a:lstStyle>
          <a:p>
            <a:endParaRPr lang="de-DE"/>
          </a:p>
        </p:txBody>
      </p:sp>
      <p:sp>
        <p:nvSpPr>
          <p:cNvPr id="3" name="Datumsplatzhalter 2"/>
          <p:cNvSpPr>
            <a:spLocks noGrp="1"/>
          </p:cNvSpPr>
          <p:nvPr>
            <p:ph type="dt" sz="quarter" idx="1"/>
          </p:nvPr>
        </p:nvSpPr>
        <p:spPr>
          <a:xfrm>
            <a:off x="4020509" y="12"/>
            <a:ext cx="3077138" cy="512223"/>
          </a:xfrm>
          <a:prstGeom prst="rect">
            <a:avLst/>
          </a:prstGeom>
        </p:spPr>
        <p:txBody>
          <a:bodyPr vert="horz" lIns="95562" tIns="47783" rIns="95562" bIns="47783" rtlCol="0"/>
          <a:lstStyle>
            <a:lvl1pPr algn="r">
              <a:defRPr sz="1300"/>
            </a:lvl1pPr>
          </a:lstStyle>
          <a:p>
            <a:fld id="{6C2B16A5-5C46-49A7-BACC-7EAF8BC79314}" type="datetimeFigureOut">
              <a:rPr lang="de-DE" smtClean="0"/>
              <a:pPr/>
              <a:t>08.03.2021</a:t>
            </a:fld>
            <a:endParaRPr lang="de-DE"/>
          </a:p>
        </p:txBody>
      </p:sp>
      <p:sp>
        <p:nvSpPr>
          <p:cNvPr id="4" name="Fußzeilenplatzhalter 3"/>
          <p:cNvSpPr>
            <a:spLocks noGrp="1"/>
          </p:cNvSpPr>
          <p:nvPr>
            <p:ph type="ftr" sz="quarter" idx="2"/>
          </p:nvPr>
        </p:nvSpPr>
        <p:spPr>
          <a:xfrm>
            <a:off x="7" y="9720766"/>
            <a:ext cx="3077138" cy="512223"/>
          </a:xfrm>
          <a:prstGeom prst="rect">
            <a:avLst/>
          </a:prstGeom>
        </p:spPr>
        <p:txBody>
          <a:bodyPr vert="horz" lIns="95562" tIns="47783" rIns="95562" bIns="47783" rtlCol="0" anchor="b"/>
          <a:lstStyle>
            <a:lvl1pPr algn="l">
              <a:defRPr sz="1300"/>
            </a:lvl1pPr>
          </a:lstStyle>
          <a:p>
            <a:endParaRPr lang="de-DE"/>
          </a:p>
        </p:txBody>
      </p:sp>
      <p:sp>
        <p:nvSpPr>
          <p:cNvPr id="5" name="Foliennummernplatzhalter 4"/>
          <p:cNvSpPr>
            <a:spLocks noGrp="1"/>
          </p:cNvSpPr>
          <p:nvPr>
            <p:ph type="sldNum" sz="quarter" idx="3"/>
          </p:nvPr>
        </p:nvSpPr>
        <p:spPr>
          <a:xfrm>
            <a:off x="4020509" y="9720766"/>
            <a:ext cx="3077138" cy="512223"/>
          </a:xfrm>
          <a:prstGeom prst="rect">
            <a:avLst/>
          </a:prstGeom>
        </p:spPr>
        <p:txBody>
          <a:bodyPr vert="horz" lIns="95562" tIns="47783" rIns="95562" bIns="47783" rtlCol="0" anchor="b"/>
          <a:lstStyle>
            <a:lvl1pPr algn="r">
              <a:defRPr sz="1300"/>
            </a:lvl1pPr>
          </a:lstStyle>
          <a:p>
            <a:fld id="{E73B3213-6779-425E-8115-AF2F05782AD5}" type="slidenum">
              <a:rPr lang="de-DE" smtClean="0"/>
              <a:pPr/>
              <a:t>‹Nr.›</a:t>
            </a:fld>
            <a:endParaRPr lang="de-DE"/>
          </a:p>
        </p:txBody>
      </p:sp>
    </p:spTree>
    <p:extLst>
      <p:ext uri="{BB962C8B-B14F-4D97-AF65-F5344CB8AC3E}">
        <p14:creationId xmlns:p14="http://schemas.microsoft.com/office/powerpoint/2010/main" val="630156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9" y="6"/>
            <a:ext cx="3076576" cy="511175"/>
          </a:xfrm>
          <a:prstGeom prst="rect">
            <a:avLst/>
          </a:prstGeom>
        </p:spPr>
        <p:txBody>
          <a:bodyPr vert="horz" lIns="92195" tIns="46098" rIns="92195" bIns="46098" rtlCol="0"/>
          <a:lstStyle>
            <a:lvl1pPr algn="l">
              <a:defRPr sz="1300"/>
            </a:lvl1pPr>
          </a:lstStyle>
          <a:p>
            <a:endParaRPr lang="de-AT"/>
          </a:p>
        </p:txBody>
      </p:sp>
      <p:sp>
        <p:nvSpPr>
          <p:cNvPr id="3" name="Datumsplatzhalter 2"/>
          <p:cNvSpPr>
            <a:spLocks noGrp="1"/>
          </p:cNvSpPr>
          <p:nvPr>
            <p:ph type="dt" idx="1"/>
          </p:nvPr>
        </p:nvSpPr>
        <p:spPr>
          <a:xfrm>
            <a:off x="4021142" y="6"/>
            <a:ext cx="3076576" cy="511175"/>
          </a:xfrm>
          <a:prstGeom prst="rect">
            <a:avLst/>
          </a:prstGeom>
        </p:spPr>
        <p:txBody>
          <a:bodyPr vert="horz" lIns="92195" tIns="46098" rIns="92195" bIns="46098" rtlCol="0"/>
          <a:lstStyle>
            <a:lvl1pPr algn="r">
              <a:defRPr sz="1300"/>
            </a:lvl1pPr>
          </a:lstStyle>
          <a:p>
            <a:fld id="{0DE931A7-1A1C-45C7-BEE9-71FAD79DFD0A}" type="datetimeFigureOut">
              <a:rPr lang="de-DE" smtClean="0"/>
              <a:pPr/>
              <a:t>08.03.2021</a:t>
            </a:fld>
            <a:endParaRPr lang="de-AT"/>
          </a:p>
        </p:txBody>
      </p:sp>
      <p:sp>
        <p:nvSpPr>
          <p:cNvPr id="4" name="Folienbildplatzhalter 3"/>
          <p:cNvSpPr>
            <a:spLocks noGrp="1" noRot="1" noChangeAspect="1"/>
          </p:cNvSpPr>
          <p:nvPr>
            <p:ph type="sldImg" idx="2"/>
          </p:nvPr>
        </p:nvSpPr>
        <p:spPr>
          <a:xfrm>
            <a:off x="779463" y="769938"/>
            <a:ext cx="5540375" cy="3835400"/>
          </a:xfrm>
          <a:prstGeom prst="rect">
            <a:avLst/>
          </a:prstGeom>
          <a:noFill/>
          <a:ln w="12700">
            <a:solidFill>
              <a:prstClr val="black"/>
            </a:solidFill>
          </a:ln>
        </p:spPr>
        <p:txBody>
          <a:bodyPr vert="horz" lIns="92195" tIns="46098" rIns="92195" bIns="46098" rtlCol="0" anchor="ctr"/>
          <a:lstStyle/>
          <a:p>
            <a:endParaRPr lang="de-AT"/>
          </a:p>
        </p:txBody>
      </p:sp>
      <p:sp>
        <p:nvSpPr>
          <p:cNvPr id="5" name="Notizenplatzhalter 4"/>
          <p:cNvSpPr>
            <a:spLocks noGrp="1"/>
          </p:cNvSpPr>
          <p:nvPr>
            <p:ph type="body" sz="quarter" idx="3"/>
          </p:nvPr>
        </p:nvSpPr>
        <p:spPr>
          <a:xfrm>
            <a:off x="709615" y="4860939"/>
            <a:ext cx="5680075" cy="4605338"/>
          </a:xfrm>
          <a:prstGeom prst="rect">
            <a:avLst/>
          </a:prstGeom>
        </p:spPr>
        <p:txBody>
          <a:bodyPr vert="horz" lIns="92195" tIns="46098" rIns="92195" bIns="46098"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9" y="9721861"/>
            <a:ext cx="3076576" cy="511175"/>
          </a:xfrm>
          <a:prstGeom prst="rect">
            <a:avLst/>
          </a:prstGeom>
        </p:spPr>
        <p:txBody>
          <a:bodyPr vert="horz" lIns="92195" tIns="46098" rIns="92195" bIns="46098" rtlCol="0" anchor="b"/>
          <a:lstStyle>
            <a:lvl1pPr algn="l">
              <a:defRPr sz="1300"/>
            </a:lvl1pPr>
          </a:lstStyle>
          <a:p>
            <a:endParaRPr lang="de-AT"/>
          </a:p>
        </p:txBody>
      </p:sp>
      <p:sp>
        <p:nvSpPr>
          <p:cNvPr id="7" name="Foliennummernplatzhalter 6"/>
          <p:cNvSpPr>
            <a:spLocks noGrp="1"/>
          </p:cNvSpPr>
          <p:nvPr>
            <p:ph type="sldNum" sz="quarter" idx="5"/>
          </p:nvPr>
        </p:nvSpPr>
        <p:spPr>
          <a:xfrm>
            <a:off x="4021142" y="9721861"/>
            <a:ext cx="3076576" cy="511175"/>
          </a:xfrm>
          <a:prstGeom prst="rect">
            <a:avLst/>
          </a:prstGeom>
        </p:spPr>
        <p:txBody>
          <a:bodyPr vert="horz" lIns="92195" tIns="46098" rIns="92195" bIns="46098" rtlCol="0" anchor="b"/>
          <a:lstStyle>
            <a:lvl1pPr algn="r">
              <a:defRPr sz="1300"/>
            </a:lvl1pPr>
          </a:lstStyle>
          <a:p>
            <a:fld id="{81D452B3-0DD2-4DDD-864C-5BD4D3864978}" type="slidenum">
              <a:rPr lang="de-AT" smtClean="0"/>
              <a:pPr/>
              <a:t>‹Nr.›</a:t>
            </a:fld>
            <a:endParaRPr lang="de-AT"/>
          </a:p>
        </p:txBody>
      </p:sp>
    </p:spTree>
    <p:extLst>
      <p:ext uri="{BB962C8B-B14F-4D97-AF65-F5344CB8AC3E}">
        <p14:creationId xmlns:p14="http://schemas.microsoft.com/office/powerpoint/2010/main" val="334743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F10B3E2-91C1-B544-97A2-8D9FEF9A02BC}" type="slidenum">
              <a:rPr lang="de-DE" smtClean="0"/>
              <a:pPr/>
              <a:t>1</a:t>
            </a:fld>
            <a:endParaRPr lang="de-DE"/>
          </a:p>
        </p:txBody>
      </p:sp>
    </p:spTree>
    <p:extLst>
      <p:ext uri="{BB962C8B-B14F-4D97-AF65-F5344CB8AC3E}">
        <p14:creationId xmlns:p14="http://schemas.microsoft.com/office/powerpoint/2010/main" val="49613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81D452B3-0DD2-4DDD-864C-5BD4D3864978}" type="slidenum">
              <a:rPr lang="de-AT" smtClean="0"/>
              <a:pPr/>
              <a:t>10</a:t>
            </a:fld>
            <a:endParaRPr lang="de-AT" dirty="0"/>
          </a:p>
        </p:txBody>
      </p:sp>
    </p:spTree>
    <p:extLst>
      <p:ext uri="{BB962C8B-B14F-4D97-AF65-F5344CB8AC3E}">
        <p14:creationId xmlns:p14="http://schemas.microsoft.com/office/powerpoint/2010/main" val="322229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81D452B3-0DD2-4DDD-864C-5BD4D3864978}" type="slidenum">
              <a:rPr lang="de-AT" smtClean="0"/>
              <a:pPr/>
              <a:t>2</a:t>
            </a:fld>
            <a:endParaRPr lang="de-AT"/>
          </a:p>
        </p:txBody>
      </p:sp>
    </p:spTree>
    <p:extLst>
      <p:ext uri="{BB962C8B-B14F-4D97-AF65-F5344CB8AC3E}">
        <p14:creationId xmlns:p14="http://schemas.microsoft.com/office/powerpoint/2010/main" val="86340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81D452B3-0DD2-4DDD-864C-5BD4D3864978}" type="slidenum">
              <a:rPr lang="de-AT" smtClean="0"/>
              <a:pPr/>
              <a:t>3</a:t>
            </a:fld>
            <a:endParaRPr lang="de-AT" dirty="0"/>
          </a:p>
        </p:txBody>
      </p:sp>
    </p:spTree>
    <p:extLst>
      <p:ext uri="{BB962C8B-B14F-4D97-AF65-F5344CB8AC3E}">
        <p14:creationId xmlns:p14="http://schemas.microsoft.com/office/powerpoint/2010/main" val="77089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81D452B3-0DD2-4DDD-864C-5BD4D3864978}" type="slidenum">
              <a:rPr lang="de-AT" smtClean="0"/>
              <a:pPr/>
              <a:t>4</a:t>
            </a:fld>
            <a:endParaRPr lang="de-AT" dirty="0"/>
          </a:p>
        </p:txBody>
      </p:sp>
    </p:spTree>
    <p:extLst>
      <p:ext uri="{BB962C8B-B14F-4D97-AF65-F5344CB8AC3E}">
        <p14:creationId xmlns:p14="http://schemas.microsoft.com/office/powerpoint/2010/main" val="87450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81D452B3-0DD2-4DDD-864C-5BD4D3864978}" type="slidenum">
              <a:rPr lang="de-AT" smtClean="0"/>
              <a:pPr/>
              <a:t>5</a:t>
            </a:fld>
            <a:endParaRPr lang="de-AT" dirty="0"/>
          </a:p>
        </p:txBody>
      </p:sp>
    </p:spTree>
    <p:extLst>
      <p:ext uri="{BB962C8B-B14F-4D97-AF65-F5344CB8AC3E}">
        <p14:creationId xmlns:p14="http://schemas.microsoft.com/office/powerpoint/2010/main" val="190574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81D452B3-0DD2-4DDD-864C-5BD4D3864978}" type="slidenum">
              <a:rPr lang="de-AT" smtClean="0"/>
              <a:pPr/>
              <a:t>6</a:t>
            </a:fld>
            <a:endParaRPr lang="de-AT" dirty="0"/>
          </a:p>
        </p:txBody>
      </p:sp>
    </p:spTree>
    <p:extLst>
      <p:ext uri="{BB962C8B-B14F-4D97-AF65-F5344CB8AC3E}">
        <p14:creationId xmlns:p14="http://schemas.microsoft.com/office/powerpoint/2010/main" val="255830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81D452B3-0DD2-4DDD-864C-5BD4D3864978}" type="slidenum">
              <a:rPr lang="de-AT" smtClean="0"/>
              <a:pPr/>
              <a:t>7</a:t>
            </a:fld>
            <a:endParaRPr lang="de-AT" dirty="0"/>
          </a:p>
        </p:txBody>
      </p:sp>
    </p:spTree>
    <p:extLst>
      <p:ext uri="{BB962C8B-B14F-4D97-AF65-F5344CB8AC3E}">
        <p14:creationId xmlns:p14="http://schemas.microsoft.com/office/powerpoint/2010/main" val="3835885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81D452B3-0DD2-4DDD-864C-5BD4D3864978}" type="slidenum">
              <a:rPr lang="de-AT" smtClean="0"/>
              <a:pPr/>
              <a:t>8</a:t>
            </a:fld>
            <a:endParaRPr lang="de-AT" dirty="0"/>
          </a:p>
        </p:txBody>
      </p:sp>
    </p:spTree>
    <p:extLst>
      <p:ext uri="{BB962C8B-B14F-4D97-AF65-F5344CB8AC3E}">
        <p14:creationId xmlns:p14="http://schemas.microsoft.com/office/powerpoint/2010/main" val="575399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81D452B3-0DD2-4DDD-864C-5BD4D3864978}" type="slidenum">
              <a:rPr lang="de-AT" smtClean="0"/>
              <a:pPr/>
              <a:t>9</a:t>
            </a:fld>
            <a:endParaRPr lang="de-AT" dirty="0"/>
          </a:p>
        </p:txBody>
      </p:sp>
    </p:spTree>
    <p:extLst>
      <p:ext uri="{BB962C8B-B14F-4D97-AF65-F5344CB8AC3E}">
        <p14:creationId xmlns:p14="http://schemas.microsoft.com/office/powerpoint/2010/main" val="83797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96"/>
            <a:ext cx="8420100" cy="1470025"/>
          </a:xfrm>
          <a:prstGeom prst="rect">
            <a:avLst/>
          </a:prstGeom>
        </p:spPr>
        <p:txBody>
          <a:bodyPr/>
          <a:lstStyle>
            <a:lvl1pPr>
              <a:defRPr>
                <a:solidFill>
                  <a:srgbClr val="880024"/>
                </a:solidFill>
              </a:defRPr>
            </a:lvl1pPr>
          </a:lstStyle>
          <a:p>
            <a:r>
              <a:rPr lang="de-DE" dirty="0"/>
              <a:t>Titelmasterformat durch Klicken bearbeiten</a:t>
            </a:r>
            <a:endParaRPr lang="de-AT" dirty="0"/>
          </a:p>
        </p:txBody>
      </p:sp>
      <p:sp>
        <p:nvSpPr>
          <p:cNvPr id="3" name="Untertitel 2"/>
          <p:cNvSpPr>
            <a:spLocks noGrp="1"/>
          </p:cNvSpPr>
          <p:nvPr>
            <p:ph type="subTitle" idx="1"/>
          </p:nvPr>
        </p:nvSpPr>
        <p:spPr>
          <a:xfrm>
            <a:off x="1485900" y="3886200"/>
            <a:ext cx="6934200" cy="707886"/>
          </a:xfrm>
          <a:noFill/>
        </p:spPr>
        <p:txBody>
          <a:bodyPr wrap="square" rtlCol="0">
            <a:spAutoFit/>
          </a:bodyPr>
          <a:lstStyle>
            <a:lvl1pPr marL="0" indent="0" algn="ctr" defTabSz="914400" rtl="0" eaLnBrk="1" latinLnBrk="0" hangingPunct="1">
              <a:buNone/>
              <a:defRPr lang="de-AT" sz="2000" kern="1200" cap="all" dirty="0">
                <a:solidFill>
                  <a:srgbClr val="820024"/>
                </a:solidFill>
                <a:latin typeface="Futura Lt BT"/>
                <a:ea typeface="+mn-ea"/>
                <a:cs typeface="Futura Lt B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A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Inhaltsplatzhalter 16"/>
          <p:cNvSpPr>
            <a:spLocks noGrp="1"/>
          </p:cNvSpPr>
          <p:nvPr>
            <p:ph sz="quarter" idx="10"/>
          </p:nvPr>
        </p:nvSpPr>
        <p:spPr>
          <a:xfrm>
            <a:off x="704850" y="1341438"/>
            <a:ext cx="8496300" cy="4730768"/>
          </a:xfrm>
        </p:spPr>
        <p:txBody>
          <a:bodyPr>
            <a:normAutofit/>
          </a:bodyPr>
          <a:lstStyle>
            <a:lvl1pPr>
              <a:buClr>
                <a:srgbClr val="820024"/>
              </a:buClr>
              <a:defRPr sz="1300">
                <a:latin typeface="Futura Lt BT" pitchFamily="34" charset="0"/>
              </a:defRPr>
            </a:lvl1pPr>
            <a:lvl2pPr>
              <a:buClr>
                <a:srgbClr val="820024"/>
              </a:buClr>
              <a:defRPr sz="1100">
                <a:latin typeface="Futura Lt BT" pitchFamily="34" charset="0"/>
              </a:defRPr>
            </a:lvl2pPr>
            <a:lvl3pPr>
              <a:buClr>
                <a:srgbClr val="820024"/>
              </a:buClr>
              <a:defRPr sz="1050">
                <a:latin typeface="Futura Lt BT" pitchFamily="34" charset="0"/>
              </a:defRPr>
            </a:lvl3pPr>
            <a:lvl4pPr>
              <a:buClr>
                <a:srgbClr val="820024"/>
              </a:buClr>
              <a:defRPr sz="1000">
                <a:latin typeface="Futura Lt BT" pitchFamily="34" charset="0"/>
              </a:defRPr>
            </a:lvl4pPr>
            <a:lvl5pPr>
              <a:buClr>
                <a:srgbClr val="820024"/>
              </a:buClr>
              <a:defRPr sz="900">
                <a:latin typeface="Futura Lt BT"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11" name="Grafik 17" descr="CI Logo Komplett GROSS.jpeg"/>
          <p:cNvPicPr>
            <a:picLocks noChangeAspect="1"/>
          </p:cNvPicPr>
          <p:nvPr userDrawn="1"/>
        </p:nvPicPr>
        <p:blipFill>
          <a:blip r:embed="rId2" cstate="print"/>
          <a:stretch>
            <a:fillRect/>
          </a:stretch>
        </p:blipFill>
        <p:spPr>
          <a:xfrm>
            <a:off x="709200" y="227030"/>
            <a:ext cx="1524000" cy="183715"/>
          </a:xfrm>
          <a:prstGeom prst="rect">
            <a:avLst/>
          </a:prstGeom>
        </p:spPr>
      </p:pic>
      <p:cxnSp>
        <p:nvCxnSpPr>
          <p:cNvPr id="12" name="Straight Connector 13"/>
          <p:cNvCxnSpPr/>
          <p:nvPr userDrawn="1"/>
        </p:nvCxnSpPr>
        <p:spPr>
          <a:xfrm>
            <a:off x="705604" y="455612"/>
            <a:ext cx="8496001" cy="1588"/>
          </a:xfrm>
          <a:prstGeom prst="line">
            <a:avLst/>
          </a:prstGeom>
          <a:ln w="12700" cap="flat" cmpd="sng" algn="ctr">
            <a:solidFill>
              <a:srgbClr val="9D9DA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bwMode="auto">
          <a:xfrm>
            <a:off x="704850" y="6324600"/>
            <a:ext cx="8496300" cy="0"/>
          </a:xfrm>
          <a:prstGeom prst="line">
            <a:avLst/>
          </a:prstGeom>
          <a:solidFill>
            <a:schemeClr val="bg1"/>
          </a:solidFill>
          <a:ln w="9525" cap="flat" cmpd="sng" algn="ctr">
            <a:solidFill>
              <a:srgbClr val="C6C8CA"/>
            </a:solidFill>
            <a:prstDash val="solid"/>
            <a:round/>
            <a:headEnd type="none" w="med" len="med"/>
            <a:tailEnd type="none" w="med" len="med"/>
          </a:ln>
          <a:effectLst/>
        </p:spPr>
      </p:cxnSp>
      <p:sp>
        <p:nvSpPr>
          <p:cNvPr id="16" name="Titel 1"/>
          <p:cNvSpPr>
            <a:spLocks noGrp="1"/>
          </p:cNvSpPr>
          <p:nvPr>
            <p:ph type="title"/>
          </p:nvPr>
        </p:nvSpPr>
        <p:spPr>
          <a:xfrm>
            <a:off x="704868" y="642934"/>
            <a:ext cx="8034365" cy="500066"/>
          </a:xfrm>
          <a:prstGeom prst="rect">
            <a:avLst/>
          </a:prstGeom>
        </p:spPr>
        <p:txBody>
          <a:bodyPr/>
          <a:lstStyle>
            <a:lvl1pPr>
              <a:defRPr sz="1800" b="0">
                <a:solidFill>
                  <a:srgbClr val="820024"/>
                </a:solidFill>
                <a:latin typeface="Futura Lt BT" pitchFamily="34" charset="0"/>
              </a:defRPr>
            </a:lvl1pPr>
          </a:lstStyle>
          <a:p>
            <a:r>
              <a:rPr lang="de-DE" dirty="0"/>
              <a:t>Titelmasterformat durch Klicken bearbeiten</a:t>
            </a:r>
            <a:endParaRPr lang="de-AT" dirty="0"/>
          </a:p>
        </p:txBody>
      </p:sp>
      <p:pic>
        <p:nvPicPr>
          <p:cNvPr id="10" name="Grafik 9" descr="claim.jpg"/>
          <p:cNvPicPr>
            <a:picLocks noChangeAspect="1"/>
          </p:cNvPicPr>
          <p:nvPr userDrawn="1"/>
        </p:nvPicPr>
        <p:blipFill>
          <a:blip r:embed="rId3" cstate="print"/>
          <a:stretch>
            <a:fillRect/>
          </a:stretch>
        </p:blipFill>
        <p:spPr>
          <a:xfrm>
            <a:off x="7555159" y="259200"/>
            <a:ext cx="1637843" cy="115200"/>
          </a:xfrm>
          <a:prstGeom prst="rect">
            <a:avLst/>
          </a:prstGeom>
        </p:spPr>
      </p:pic>
      <p:sp>
        <p:nvSpPr>
          <p:cNvPr id="9" name="Textfeld 8"/>
          <p:cNvSpPr txBox="1"/>
          <p:nvPr userDrawn="1"/>
        </p:nvSpPr>
        <p:spPr>
          <a:xfrm>
            <a:off x="704529" y="6358028"/>
            <a:ext cx="8496944" cy="276999"/>
          </a:xfrm>
          <a:prstGeom prst="rect">
            <a:avLst/>
          </a:prstGeom>
          <a:noFill/>
        </p:spPr>
        <p:txBody>
          <a:bodyPr wrap="square" rtlCol="0" anchor="ctr" anchorCtr="0">
            <a:noAutofit/>
          </a:bodyPr>
          <a:lstStyle/>
          <a:p>
            <a:pPr>
              <a:tabLst>
                <a:tab pos="4122738" algn="ctr"/>
                <a:tab pos="8245475" algn="r"/>
              </a:tabLst>
            </a:pPr>
            <a:r>
              <a:rPr lang="de-DE" sz="900" b="0" dirty="0">
                <a:solidFill>
                  <a:srgbClr val="9D9DA2"/>
                </a:solidFill>
                <a:latin typeface="Futura Lt BT" pitchFamily="34" charset="0"/>
              </a:rPr>
              <a:t>© CONVERTINVEST Financial Services GmbH, März 2021	- </a:t>
            </a:r>
            <a:fld id="{C865C3D1-8A95-4E81-A2EC-9A624EDFBD0C}" type="slidenum">
              <a:rPr lang="de-DE" sz="900" b="0" smtClean="0">
                <a:solidFill>
                  <a:srgbClr val="9D9DA2"/>
                </a:solidFill>
                <a:latin typeface="Futura Lt BT" pitchFamily="34" charset="0"/>
              </a:rPr>
              <a:pPr>
                <a:tabLst>
                  <a:tab pos="4122738" algn="ctr"/>
                  <a:tab pos="8245475" algn="r"/>
                </a:tabLst>
              </a:pPr>
              <a:t>‹Nr.›</a:t>
            </a:fld>
            <a:r>
              <a:rPr lang="de-DE" sz="900" b="0" dirty="0">
                <a:solidFill>
                  <a:srgbClr val="9D9DA2"/>
                </a:solidFill>
                <a:latin typeface="Futura Lt BT" pitchFamily="34" charset="0"/>
              </a:rPr>
              <a:t> -	Offenlegung gem. Verordnung (EU) 2019/2088</a:t>
            </a:r>
            <a:endParaRPr lang="de-DE" sz="900" b="0" baseline="0" dirty="0">
              <a:solidFill>
                <a:srgbClr val="9D9DA2"/>
              </a:solidFill>
              <a:latin typeface="Futura Lt BT"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Folie">
    <p:spTree>
      <p:nvGrpSpPr>
        <p:cNvPr id="1" name=""/>
        <p:cNvGrpSpPr/>
        <p:nvPr/>
      </p:nvGrpSpPr>
      <p:grpSpPr>
        <a:xfrm>
          <a:off x="0" y="0"/>
          <a:ext cx="0" cy="0"/>
          <a:chOff x="0" y="0"/>
          <a:chExt cx="0" cy="0"/>
        </a:xfrm>
      </p:grpSpPr>
      <p:cxnSp>
        <p:nvCxnSpPr>
          <p:cNvPr id="12" name="Gerade Verbindung 11"/>
          <p:cNvCxnSpPr/>
          <p:nvPr userDrawn="1"/>
        </p:nvCxnSpPr>
        <p:spPr bwMode="auto">
          <a:xfrm>
            <a:off x="723900" y="6324600"/>
            <a:ext cx="8496300" cy="0"/>
          </a:xfrm>
          <a:prstGeom prst="line">
            <a:avLst/>
          </a:prstGeom>
          <a:solidFill>
            <a:schemeClr val="bg1"/>
          </a:solidFill>
          <a:ln w="9525" cap="flat" cmpd="sng" algn="ctr">
            <a:solidFill>
              <a:srgbClr val="C6C8CA"/>
            </a:solidFill>
            <a:prstDash val="solid"/>
            <a:round/>
            <a:headEnd type="none" w="med" len="med"/>
            <a:tailEnd type="none" w="med" len="med"/>
          </a:ln>
          <a:effectLst/>
        </p:spPr>
      </p:cxnSp>
      <p:cxnSp>
        <p:nvCxnSpPr>
          <p:cNvPr id="17" name="Straight Connector 11"/>
          <p:cNvCxnSpPr/>
          <p:nvPr userDrawn="1"/>
        </p:nvCxnSpPr>
        <p:spPr>
          <a:xfrm>
            <a:off x="705604" y="455612"/>
            <a:ext cx="8496001" cy="1588"/>
          </a:xfrm>
          <a:prstGeom prst="line">
            <a:avLst/>
          </a:prstGeom>
          <a:ln w="12700" cap="flat" cmpd="sng" algn="ctr">
            <a:solidFill>
              <a:srgbClr val="9D9DA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itel 1"/>
          <p:cNvSpPr>
            <a:spLocks noGrp="1"/>
          </p:cNvSpPr>
          <p:nvPr>
            <p:ph type="title"/>
          </p:nvPr>
        </p:nvSpPr>
        <p:spPr>
          <a:xfrm>
            <a:off x="704868" y="642934"/>
            <a:ext cx="8034365" cy="500066"/>
          </a:xfrm>
          <a:prstGeom prst="rect">
            <a:avLst/>
          </a:prstGeom>
        </p:spPr>
        <p:txBody>
          <a:bodyPr/>
          <a:lstStyle>
            <a:lvl1pPr>
              <a:defRPr b="0">
                <a:solidFill>
                  <a:srgbClr val="820024"/>
                </a:solidFill>
              </a:defRPr>
            </a:lvl1pPr>
          </a:lstStyle>
          <a:p>
            <a:r>
              <a:rPr lang="de-DE" dirty="0"/>
              <a:t>Titelmasterformat durch Klicken bearbeiten</a:t>
            </a:r>
            <a:endParaRPr lang="de-AT" dirty="0"/>
          </a:p>
        </p:txBody>
      </p:sp>
      <p:pic>
        <p:nvPicPr>
          <p:cNvPr id="8" name="Grafik 7" descr="claim.jpg"/>
          <p:cNvPicPr>
            <a:picLocks noChangeAspect="1"/>
          </p:cNvPicPr>
          <p:nvPr userDrawn="1"/>
        </p:nvPicPr>
        <p:blipFill>
          <a:blip r:embed="rId2" cstate="print"/>
          <a:stretch>
            <a:fillRect/>
          </a:stretch>
        </p:blipFill>
        <p:spPr>
          <a:xfrm>
            <a:off x="7556438" y="259200"/>
            <a:ext cx="1637843" cy="115200"/>
          </a:xfrm>
          <a:prstGeom prst="rect">
            <a:avLst/>
          </a:prstGeom>
        </p:spPr>
      </p:pic>
      <p:pic>
        <p:nvPicPr>
          <p:cNvPr id="10" name="Grafik 17" descr="CI Logo Komplett GROSS.jpeg"/>
          <p:cNvPicPr>
            <a:picLocks noChangeAspect="1"/>
          </p:cNvPicPr>
          <p:nvPr userDrawn="1"/>
        </p:nvPicPr>
        <p:blipFill>
          <a:blip r:embed="rId3" cstate="print"/>
          <a:stretch>
            <a:fillRect/>
          </a:stretch>
        </p:blipFill>
        <p:spPr>
          <a:xfrm>
            <a:off x="709200" y="227030"/>
            <a:ext cx="1524000" cy="183715"/>
          </a:xfrm>
          <a:prstGeom prst="rect">
            <a:avLst/>
          </a:prstGeom>
        </p:spPr>
      </p:pic>
      <p:sp>
        <p:nvSpPr>
          <p:cNvPr id="11" name="Inhaltsplatzhalter 16"/>
          <p:cNvSpPr>
            <a:spLocks noGrp="1"/>
          </p:cNvSpPr>
          <p:nvPr>
            <p:ph sz="quarter" idx="10"/>
          </p:nvPr>
        </p:nvSpPr>
        <p:spPr>
          <a:xfrm>
            <a:off x="704850" y="1341438"/>
            <a:ext cx="8496300" cy="4730768"/>
          </a:xfrm>
        </p:spPr>
        <p:txBody>
          <a:bodyPr>
            <a:normAutofit/>
          </a:bodyPr>
          <a:lstStyle>
            <a:lvl1pPr>
              <a:buClr>
                <a:srgbClr val="820024"/>
              </a:buClr>
              <a:defRPr sz="1300">
                <a:latin typeface="Futura Lt BT" pitchFamily="34" charset="0"/>
              </a:defRPr>
            </a:lvl1pPr>
            <a:lvl2pPr>
              <a:buClr>
                <a:srgbClr val="820024"/>
              </a:buClr>
              <a:defRPr sz="1100">
                <a:latin typeface="Futura Lt BT" pitchFamily="34" charset="0"/>
              </a:defRPr>
            </a:lvl2pPr>
            <a:lvl3pPr>
              <a:buClr>
                <a:srgbClr val="820024"/>
              </a:buClr>
              <a:defRPr sz="1050">
                <a:latin typeface="Futura Lt BT" pitchFamily="34" charset="0"/>
              </a:defRPr>
            </a:lvl3pPr>
            <a:lvl4pPr>
              <a:buClr>
                <a:srgbClr val="820024"/>
              </a:buClr>
              <a:defRPr sz="1000">
                <a:latin typeface="Futura Lt BT" pitchFamily="34" charset="0"/>
              </a:defRPr>
            </a:lvl4pPr>
            <a:lvl5pPr>
              <a:buClr>
                <a:srgbClr val="820024"/>
              </a:buClr>
              <a:defRPr sz="900">
                <a:latin typeface="Futura Lt BT"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3" name="Textfeld 12"/>
          <p:cNvSpPr txBox="1"/>
          <p:nvPr userDrawn="1"/>
        </p:nvSpPr>
        <p:spPr>
          <a:xfrm>
            <a:off x="704529" y="6358028"/>
            <a:ext cx="8496944" cy="276999"/>
          </a:xfrm>
          <a:prstGeom prst="rect">
            <a:avLst/>
          </a:prstGeom>
          <a:noFill/>
        </p:spPr>
        <p:txBody>
          <a:bodyPr wrap="square" rtlCol="0" anchor="ctr" anchorCtr="0">
            <a:noAutofit/>
          </a:bodyPr>
          <a:lstStyle/>
          <a:p>
            <a:pPr>
              <a:tabLst>
                <a:tab pos="4122738" algn="ctr"/>
                <a:tab pos="8245475" algn="r"/>
              </a:tabLst>
            </a:pPr>
            <a:r>
              <a:rPr lang="de-DE" sz="900" b="0" dirty="0">
                <a:solidFill>
                  <a:srgbClr val="9D9DA2"/>
                </a:solidFill>
                <a:latin typeface="Futura Lt BT" pitchFamily="34" charset="0"/>
              </a:rPr>
              <a:t>© CONVERTINVEST Financial Services GmbH, 30. Dezember 2020 	- </a:t>
            </a:r>
            <a:fld id="{C865C3D1-8A95-4E81-A2EC-9A624EDFBD0C}" type="slidenum">
              <a:rPr lang="de-DE" sz="900" b="0" smtClean="0">
                <a:solidFill>
                  <a:srgbClr val="9D9DA2"/>
                </a:solidFill>
                <a:latin typeface="Futura Lt BT" pitchFamily="34" charset="0"/>
              </a:rPr>
              <a:pPr>
                <a:tabLst>
                  <a:tab pos="4122738" algn="ctr"/>
                  <a:tab pos="8245475" algn="r"/>
                </a:tabLst>
              </a:pPr>
              <a:t>‹Nr.›</a:t>
            </a:fld>
            <a:r>
              <a:rPr lang="de-DE" sz="900" b="0" dirty="0">
                <a:solidFill>
                  <a:srgbClr val="9D9DA2"/>
                </a:solidFill>
                <a:latin typeface="Futura Lt BT" pitchFamily="34" charset="0"/>
              </a:rPr>
              <a:t> -	Präsentation ausschließlich</a:t>
            </a:r>
            <a:r>
              <a:rPr lang="de-DE" sz="900" b="0" baseline="0" dirty="0">
                <a:solidFill>
                  <a:srgbClr val="9D9DA2"/>
                </a:solidFill>
                <a:latin typeface="Futura Lt BT" pitchFamily="34" charset="0"/>
              </a:rPr>
              <a:t> für institutionelle Investoren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grpSp>
        <p:nvGrpSpPr>
          <p:cNvPr id="2" name="Gruppierung 17"/>
          <p:cNvGrpSpPr/>
          <p:nvPr userDrawn="1"/>
        </p:nvGrpSpPr>
        <p:grpSpPr>
          <a:xfrm>
            <a:off x="-6589" y="188640"/>
            <a:ext cx="9928334" cy="6680540"/>
            <a:chOff x="-6082" y="188640"/>
            <a:chExt cx="9164616" cy="6680540"/>
          </a:xfrm>
        </p:grpSpPr>
        <p:pic>
          <p:nvPicPr>
            <p:cNvPr id="11" name="Bild 10"/>
            <p:cNvPicPr>
              <a:picLocks noChangeAspect="1"/>
            </p:cNvPicPr>
            <p:nvPr userDrawn="1"/>
          </p:nvPicPr>
          <p:blipFill>
            <a:blip r:embed="rId2" cstate="print"/>
            <a:stretch>
              <a:fillRect/>
            </a:stretch>
          </p:blipFill>
          <p:spPr>
            <a:xfrm>
              <a:off x="-6082" y="724484"/>
              <a:ext cx="9164616" cy="6144696"/>
            </a:xfrm>
            <a:prstGeom prst="rect">
              <a:avLst/>
            </a:prstGeom>
          </p:spPr>
        </p:pic>
        <p:pic>
          <p:nvPicPr>
            <p:cNvPr id="14" name="Bild 13"/>
            <p:cNvPicPr>
              <a:picLocks noChangeAspect="1"/>
            </p:cNvPicPr>
            <p:nvPr userDrawn="1"/>
          </p:nvPicPr>
          <p:blipFill>
            <a:blip r:embed="rId3" cstate="print"/>
            <a:stretch>
              <a:fillRect/>
            </a:stretch>
          </p:blipFill>
          <p:spPr>
            <a:xfrm>
              <a:off x="6195241" y="188640"/>
              <a:ext cx="2768600" cy="330200"/>
            </a:xfrm>
            <a:prstGeom prst="rect">
              <a:avLst/>
            </a:prstGeom>
          </p:spPr>
        </p:pic>
      </p:grpSp>
      <p:pic>
        <p:nvPicPr>
          <p:cNvPr id="16" name="Bild 15"/>
          <p:cNvPicPr>
            <a:picLocks noChangeAspect="1"/>
          </p:cNvPicPr>
          <p:nvPr userDrawn="1"/>
        </p:nvPicPr>
        <p:blipFill>
          <a:blip r:embed="rId4" cstate="print"/>
          <a:stretch>
            <a:fillRect/>
          </a:stretch>
        </p:blipFill>
        <p:spPr>
          <a:xfrm>
            <a:off x="5448301" y="2412838"/>
            <a:ext cx="902513" cy="330363"/>
          </a:xfrm>
          <a:prstGeom prst="rect">
            <a:avLst/>
          </a:prstGeom>
        </p:spPr>
      </p:pic>
      <p:pic>
        <p:nvPicPr>
          <p:cNvPr id="17" name="Bild 16"/>
          <p:cNvPicPr>
            <a:picLocks noChangeAspect="1"/>
          </p:cNvPicPr>
          <p:nvPr userDrawn="1"/>
        </p:nvPicPr>
        <p:blipFill>
          <a:blip r:embed="rId5" cstate="print"/>
          <a:stretch>
            <a:fillRect/>
          </a:stretch>
        </p:blipFill>
        <p:spPr>
          <a:xfrm>
            <a:off x="7682688" y="2260438"/>
            <a:ext cx="902513" cy="330363"/>
          </a:xfrm>
          <a:prstGeom prst="rect">
            <a:avLst/>
          </a:prstGeom>
        </p:spPr>
      </p:pic>
      <p:pic>
        <p:nvPicPr>
          <p:cNvPr id="20" name="Bild 19"/>
          <p:cNvPicPr>
            <a:picLocks noChangeAspect="1"/>
          </p:cNvPicPr>
          <p:nvPr userDrawn="1"/>
        </p:nvPicPr>
        <p:blipFill>
          <a:blip r:embed="rId6" cstate="print"/>
          <a:stretch>
            <a:fillRect/>
          </a:stretch>
        </p:blipFill>
        <p:spPr>
          <a:xfrm>
            <a:off x="6069763" y="5003637"/>
            <a:ext cx="902513" cy="3303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Nur Folie">
    <p:spTree>
      <p:nvGrpSpPr>
        <p:cNvPr id="1" name=""/>
        <p:cNvGrpSpPr/>
        <p:nvPr/>
      </p:nvGrpSpPr>
      <p:grpSpPr>
        <a:xfrm>
          <a:off x="0" y="0"/>
          <a:ext cx="0" cy="0"/>
          <a:chOff x="0" y="0"/>
          <a:chExt cx="0" cy="0"/>
        </a:xfrm>
      </p:grpSpPr>
      <p:cxnSp>
        <p:nvCxnSpPr>
          <p:cNvPr id="12" name="Gerade Verbindung 11"/>
          <p:cNvCxnSpPr/>
          <p:nvPr userDrawn="1"/>
        </p:nvCxnSpPr>
        <p:spPr bwMode="auto">
          <a:xfrm>
            <a:off x="723900" y="6324600"/>
            <a:ext cx="8496300" cy="0"/>
          </a:xfrm>
          <a:prstGeom prst="line">
            <a:avLst/>
          </a:prstGeom>
          <a:solidFill>
            <a:schemeClr val="bg1"/>
          </a:solidFill>
          <a:ln w="9525" cap="flat" cmpd="sng" algn="ctr">
            <a:solidFill>
              <a:srgbClr val="C6C8CA"/>
            </a:solidFill>
            <a:prstDash val="solid"/>
            <a:round/>
            <a:headEnd type="none" w="med" len="med"/>
            <a:tailEnd type="none" w="med" len="med"/>
          </a:ln>
          <a:effectLst/>
        </p:spPr>
      </p:cxnSp>
      <p:pic>
        <p:nvPicPr>
          <p:cNvPr id="15" name="Grafik 17" descr="CI Logo Komplett GROSS.jpeg"/>
          <p:cNvPicPr>
            <a:picLocks noChangeAspect="1"/>
          </p:cNvPicPr>
          <p:nvPr userDrawn="1"/>
        </p:nvPicPr>
        <p:blipFill>
          <a:blip r:embed="rId2" cstate="print"/>
          <a:stretch>
            <a:fillRect/>
          </a:stretch>
        </p:blipFill>
        <p:spPr>
          <a:xfrm>
            <a:off x="710244" y="227012"/>
            <a:ext cx="1524000" cy="183715"/>
          </a:xfrm>
          <a:prstGeom prst="rect">
            <a:avLst/>
          </a:prstGeom>
        </p:spPr>
      </p:pic>
      <p:cxnSp>
        <p:nvCxnSpPr>
          <p:cNvPr id="17" name="Straight Connector 11"/>
          <p:cNvCxnSpPr/>
          <p:nvPr userDrawn="1"/>
        </p:nvCxnSpPr>
        <p:spPr>
          <a:xfrm>
            <a:off x="705600" y="455612"/>
            <a:ext cx="8496000" cy="1588"/>
          </a:xfrm>
          <a:prstGeom prst="line">
            <a:avLst/>
          </a:prstGeom>
          <a:ln w="12700" cap="flat" cmpd="sng" algn="ctr">
            <a:solidFill>
              <a:srgbClr val="9D9DA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itel 1"/>
          <p:cNvSpPr>
            <a:spLocks noGrp="1"/>
          </p:cNvSpPr>
          <p:nvPr>
            <p:ph type="title"/>
          </p:nvPr>
        </p:nvSpPr>
        <p:spPr>
          <a:xfrm>
            <a:off x="704850" y="642934"/>
            <a:ext cx="8034365" cy="500066"/>
          </a:xfrm>
          <a:prstGeom prst="rect">
            <a:avLst/>
          </a:prstGeom>
        </p:spPr>
        <p:txBody>
          <a:bodyPr/>
          <a:lstStyle>
            <a:lvl1pPr>
              <a:defRPr b="0">
                <a:solidFill>
                  <a:srgbClr val="820024"/>
                </a:solidFill>
              </a:defRPr>
            </a:lvl1pPr>
          </a:lstStyle>
          <a:p>
            <a:r>
              <a:rPr lang="de-DE" dirty="0"/>
              <a:t>Titelmasterformat durch Klicken bearbeiten</a:t>
            </a:r>
            <a:endParaRPr lang="de-AT" dirty="0"/>
          </a:p>
        </p:txBody>
      </p:sp>
      <p:pic>
        <p:nvPicPr>
          <p:cNvPr id="8" name="Grafik 7" descr="claim.jpg"/>
          <p:cNvPicPr>
            <a:picLocks noChangeAspect="1"/>
          </p:cNvPicPr>
          <p:nvPr userDrawn="1"/>
        </p:nvPicPr>
        <p:blipFill>
          <a:blip r:embed="rId3" cstate="print"/>
          <a:stretch>
            <a:fillRect/>
          </a:stretch>
        </p:blipFill>
        <p:spPr>
          <a:xfrm>
            <a:off x="7556400" y="259200"/>
            <a:ext cx="1637843" cy="115200"/>
          </a:xfrm>
          <a:prstGeom prst="rect">
            <a:avLst/>
          </a:prstGeom>
        </p:spPr>
      </p:pic>
      <p:sp>
        <p:nvSpPr>
          <p:cNvPr id="9" name="Textfeld 8"/>
          <p:cNvSpPr txBox="1"/>
          <p:nvPr userDrawn="1"/>
        </p:nvSpPr>
        <p:spPr>
          <a:xfrm>
            <a:off x="704528" y="6357958"/>
            <a:ext cx="8496944" cy="276999"/>
          </a:xfrm>
          <a:prstGeom prst="rect">
            <a:avLst/>
          </a:prstGeom>
          <a:noFill/>
        </p:spPr>
        <p:txBody>
          <a:bodyPr wrap="square" rtlCol="0" anchor="ctr" anchorCtr="0">
            <a:noAutofit/>
          </a:bodyPr>
          <a:lstStyle/>
          <a:p>
            <a:pPr>
              <a:tabLst>
                <a:tab pos="4122738" algn="ctr"/>
                <a:tab pos="8245475" algn="r"/>
              </a:tabLst>
            </a:pPr>
            <a:r>
              <a:rPr lang="de-DE" sz="900" b="0" dirty="0">
                <a:solidFill>
                  <a:srgbClr val="9D9DA2"/>
                </a:solidFill>
                <a:latin typeface="Futura Lt BT" pitchFamily="34" charset="0"/>
              </a:rPr>
              <a:t>© CONVERTINVEST Financial Services GmbH, März 2021	- </a:t>
            </a:r>
            <a:fld id="{C865C3D1-8A95-4E81-A2EC-9A624EDFBD0C}" type="slidenum">
              <a:rPr lang="de-DE" sz="900" b="0" smtClean="0">
                <a:solidFill>
                  <a:srgbClr val="9D9DA2"/>
                </a:solidFill>
                <a:latin typeface="Futura Lt BT" pitchFamily="34" charset="0"/>
              </a:rPr>
              <a:pPr>
                <a:tabLst>
                  <a:tab pos="4122738" algn="ctr"/>
                  <a:tab pos="8245475" algn="r"/>
                </a:tabLst>
              </a:pPr>
              <a:t>‹Nr.›</a:t>
            </a:fld>
            <a:r>
              <a:rPr lang="de-DE" sz="900" b="0" dirty="0">
                <a:solidFill>
                  <a:srgbClr val="9D9DA2"/>
                </a:solidFill>
                <a:latin typeface="Futura Lt BT" pitchFamily="34" charset="0"/>
              </a:rPr>
              <a:t> -	 Offenlegung gem. Verordnung (EU) 2019/2088</a:t>
            </a:r>
            <a:endParaRPr lang="de-DE" sz="900" b="0" baseline="0" dirty="0">
              <a:solidFill>
                <a:srgbClr val="9D9DA2"/>
              </a:solidFill>
              <a:latin typeface="Futura Lt BT" pitchFamily="34" charset="0"/>
            </a:endParaRPr>
          </a:p>
        </p:txBody>
      </p:sp>
    </p:spTree>
    <p:extLst>
      <p:ext uri="{BB962C8B-B14F-4D97-AF65-F5344CB8AC3E}">
        <p14:creationId xmlns:p14="http://schemas.microsoft.com/office/powerpoint/2010/main" val="40062051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38159" y="1357297"/>
            <a:ext cx="8429684" cy="4768867"/>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98" r:id="rId4"/>
    <p:sldLayoutId id="2147483699" r:id="rId5"/>
  </p:sldLayoutIdLst>
  <p:txStyles>
    <p:titleStyle>
      <a:lvl1pPr algn="l" defTabSz="914400" rtl="0" eaLnBrk="1" latinLnBrk="0" hangingPunct="1">
        <a:spcBef>
          <a:spcPct val="0"/>
        </a:spcBef>
        <a:buNone/>
        <a:defRPr sz="1800" b="1" kern="1200" cap="all" baseline="0">
          <a:solidFill>
            <a:srgbClr val="820024"/>
          </a:solidFill>
          <a:latin typeface="Futura Lt BT" pitchFamily="34" charset="0"/>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1400" kern="1200">
          <a:solidFill>
            <a:schemeClr val="tx1"/>
          </a:solidFill>
          <a:latin typeface="Futura Lt BT" pitchFamily="34" charset="0"/>
          <a:ea typeface="+mn-ea"/>
          <a:cs typeface="+mn-cs"/>
        </a:defRPr>
      </a:lvl1pPr>
      <a:lvl2pPr marL="742950" indent="-285750" algn="l" defTabSz="914400" rtl="0" eaLnBrk="1" latinLnBrk="0" hangingPunct="1">
        <a:spcBef>
          <a:spcPts val="600"/>
        </a:spcBef>
        <a:spcAft>
          <a:spcPts val="600"/>
        </a:spcAft>
        <a:buFont typeface="Arial" pitchFamily="34" charset="0"/>
        <a:buChar char="–"/>
        <a:defRPr sz="1200" kern="1200">
          <a:solidFill>
            <a:schemeClr val="tx1"/>
          </a:solidFill>
          <a:latin typeface="Futura Lt BT" pitchFamily="34" charset="0"/>
          <a:ea typeface="+mn-ea"/>
          <a:cs typeface="+mn-cs"/>
        </a:defRPr>
      </a:lvl2pPr>
      <a:lvl3pPr marL="1143000" indent="-228600" algn="l" defTabSz="914400" rtl="0" eaLnBrk="1" latinLnBrk="0" hangingPunct="1">
        <a:spcBef>
          <a:spcPts val="600"/>
        </a:spcBef>
        <a:spcAft>
          <a:spcPts val="600"/>
        </a:spcAft>
        <a:buFont typeface="Arial" pitchFamily="34" charset="0"/>
        <a:buChar char="•"/>
        <a:defRPr sz="1100" kern="1200">
          <a:solidFill>
            <a:schemeClr val="tx1"/>
          </a:solidFill>
          <a:latin typeface="Futura Lt BT" pitchFamily="34" charset="0"/>
          <a:ea typeface="+mn-ea"/>
          <a:cs typeface="+mn-cs"/>
        </a:defRPr>
      </a:lvl3pPr>
      <a:lvl4pPr marL="1600200" indent="-228600" algn="l" defTabSz="914400" rtl="0" eaLnBrk="1" latinLnBrk="0" hangingPunct="1">
        <a:spcBef>
          <a:spcPts val="600"/>
        </a:spcBef>
        <a:spcAft>
          <a:spcPts val="600"/>
        </a:spcAft>
        <a:buFont typeface="Arial" pitchFamily="34" charset="0"/>
        <a:buChar char="–"/>
        <a:defRPr sz="1000" kern="1200">
          <a:solidFill>
            <a:schemeClr val="tx1"/>
          </a:solidFill>
          <a:latin typeface="Futura Lt BT" pitchFamily="34" charset="0"/>
          <a:ea typeface="+mn-ea"/>
          <a:cs typeface="+mn-cs"/>
        </a:defRPr>
      </a:lvl4pPr>
      <a:lvl5pPr marL="2057400" indent="-228600" algn="l" defTabSz="914400" rtl="0" eaLnBrk="1" latinLnBrk="0" hangingPunct="1">
        <a:spcBef>
          <a:spcPts val="600"/>
        </a:spcBef>
        <a:spcAft>
          <a:spcPts val="600"/>
        </a:spcAft>
        <a:buFont typeface="Arial" pitchFamily="34" charset="0"/>
        <a:buChar char="»"/>
        <a:defRPr sz="900" kern="1200">
          <a:solidFill>
            <a:schemeClr val="tx1"/>
          </a:solidFill>
          <a:latin typeface="Futura Lt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claim.jpg"/>
          <p:cNvPicPr>
            <a:picLocks noChangeAspect="1"/>
          </p:cNvPicPr>
          <p:nvPr/>
        </p:nvPicPr>
        <p:blipFill>
          <a:blip r:embed="rId3" cstate="print"/>
          <a:stretch>
            <a:fillRect/>
          </a:stretch>
        </p:blipFill>
        <p:spPr>
          <a:xfrm>
            <a:off x="5673100" y="5761471"/>
            <a:ext cx="2339617" cy="167502"/>
          </a:xfrm>
          <a:prstGeom prst="rect">
            <a:avLst/>
          </a:prstGeom>
        </p:spPr>
      </p:pic>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690" y="5214990"/>
            <a:ext cx="2232000" cy="1394999"/>
          </a:xfrm>
          <a:prstGeom prst="rect">
            <a:avLst/>
          </a:prstGeom>
        </p:spPr>
      </p:pic>
      <p:sp>
        <p:nvSpPr>
          <p:cNvPr id="18" name="Textfeld 17"/>
          <p:cNvSpPr txBox="1"/>
          <p:nvPr/>
        </p:nvSpPr>
        <p:spPr>
          <a:xfrm>
            <a:off x="8476112" y="5675945"/>
            <a:ext cx="659156" cy="338554"/>
          </a:xfrm>
          <a:prstGeom prst="rect">
            <a:avLst/>
          </a:prstGeom>
          <a:noFill/>
        </p:spPr>
        <p:txBody>
          <a:bodyPr wrap="none" rtlCol="0">
            <a:spAutoFit/>
          </a:bodyPr>
          <a:lstStyle/>
          <a:p>
            <a:pPr algn="ctr"/>
            <a:r>
              <a:rPr lang="de-AT" sz="1600" b="1" dirty="0">
                <a:latin typeface="Futura Lt BT" panose="020B0402020204020303" pitchFamily="34" charset="0"/>
              </a:rPr>
              <a:t>2001</a:t>
            </a:r>
          </a:p>
        </p:txBody>
      </p:sp>
      <p:sp>
        <p:nvSpPr>
          <p:cNvPr id="9" name="Textfeld 8"/>
          <p:cNvSpPr txBox="1"/>
          <p:nvPr/>
        </p:nvSpPr>
        <p:spPr>
          <a:xfrm>
            <a:off x="344360" y="476590"/>
            <a:ext cx="6938280" cy="2369880"/>
          </a:xfrm>
          <a:prstGeom prst="rect">
            <a:avLst/>
          </a:prstGeom>
          <a:noFill/>
        </p:spPr>
        <p:txBody>
          <a:bodyPr wrap="square" rtlCol="0">
            <a:spAutoFit/>
          </a:bodyPr>
          <a:lstStyle/>
          <a:p>
            <a:endParaRPr lang="de-DE" sz="2800" b="1" cap="all" dirty="0">
              <a:solidFill>
                <a:srgbClr val="820024"/>
              </a:solidFill>
              <a:latin typeface="Futura Lt BT"/>
              <a:cs typeface="Futura Lt BT"/>
            </a:endParaRPr>
          </a:p>
          <a:p>
            <a:endParaRPr lang="de-DE" sz="2800" b="1" cap="all" dirty="0">
              <a:solidFill>
                <a:srgbClr val="820024"/>
              </a:solidFill>
              <a:latin typeface="Futura Lt BT"/>
              <a:cs typeface="Futura Lt BT"/>
            </a:endParaRPr>
          </a:p>
          <a:p>
            <a:r>
              <a:rPr lang="de-DE" sz="2800" b="1" cap="all" dirty="0">
                <a:solidFill>
                  <a:srgbClr val="820024"/>
                </a:solidFill>
                <a:latin typeface="Futura Lt BT"/>
                <a:cs typeface="Futura Lt BT"/>
              </a:rPr>
              <a:t>Offenlegung</a:t>
            </a:r>
          </a:p>
          <a:p>
            <a:endParaRPr lang="de-DE" sz="2000" cap="all" dirty="0">
              <a:solidFill>
                <a:srgbClr val="820024"/>
              </a:solidFill>
              <a:latin typeface="Futura Lt BT"/>
              <a:cs typeface="Futura Lt BT"/>
            </a:endParaRPr>
          </a:p>
          <a:p>
            <a:r>
              <a:rPr lang="de-DE" sz="2400" b="1" cap="all" dirty="0">
                <a:solidFill>
                  <a:schemeClr val="bg1">
                    <a:lumMod val="50000"/>
                  </a:schemeClr>
                </a:solidFill>
                <a:latin typeface="Futura Lt BT"/>
                <a:cs typeface="Futura Lt BT"/>
              </a:rPr>
              <a:t>Gem. Verordnung (EU) 2019/2088</a:t>
            </a:r>
          </a:p>
          <a:p>
            <a:endParaRPr lang="de-DE" sz="2000" b="1" cap="all" dirty="0">
              <a:solidFill>
                <a:schemeClr val="bg1">
                  <a:lumMod val="50000"/>
                </a:schemeClr>
              </a:solidFill>
              <a:latin typeface="Futura Lt BT"/>
              <a:cs typeface="Futura Lt BT"/>
            </a:endParaRPr>
          </a:p>
        </p:txBody>
      </p:sp>
      <p:pic>
        <p:nvPicPr>
          <p:cNvPr id="10" name="Grafik 9" descr="Ein Bild, das Zeichnung enthält.&#10;&#10;Automatisch generierte Beschreibung">
            <a:extLst>
              <a:ext uri="{FF2B5EF4-FFF2-40B4-BE49-F238E27FC236}">
                <a16:creationId xmlns:a16="http://schemas.microsoft.com/office/drawing/2014/main" id="{8EE2E3E6-032F-40EA-B457-645BC16D0E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9280" y="3934688"/>
            <a:ext cx="2518402" cy="934512"/>
          </a:xfrm>
          <a:prstGeom prst="rect">
            <a:avLst/>
          </a:prstGeom>
        </p:spPr>
      </p:pic>
    </p:spTree>
    <p:extLst>
      <p:ext uri="{BB962C8B-B14F-4D97-AF65-F5344CB8AC3E}">
        <p14:creationId xmlns:p14="http://schemas.microsoft.com/office/powerpoint/2010/main" val="120094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8500" y="558800"/>
            <a:ext cx="7416800" cy="853920"/>
          </a:xfrm>
          <a:solidFill>
            <a:srgbClr val="FFFFFF"/>
          </a:solidFill>
        </p:spPr>
        <p:txBody>
          <a:bodyPr/>
          <a:lstStyle/>
          <a:p>
            <a:pPr defTabSz="179388"/>
            <a:r>
              <a:rPr lang="de-DE" dirty="0">
                <a:latin typeface="Futura Lt Bt"/>
              </a:rPr>
              <a:t>Rechtliche hinweise</a:t>
            </a:r>
            <a:br>
              <a:rPr lang="de-DE" dirty="0">
                <a:latin typeface="Futura Lt Bt"/>
              </a:rPr>
            </a:br>
            <a:endParaRPr lang="de-DE" sz="1200" dirty="0">
              <a:latin typeface="Futura Lt Bt"/>
            </a:endParaRPr>
          </a:p>
        </p:txBody>
      </p:sp>
      <p:sp>
        <p:nvSpPr>
          <p:cNvPr id="5" name="Textfeld 4">
            <a:extLst>
              <a:ext uri="{FF2B5EF4-FFF2-40B4-BE49-F238E27FC236}">
                <a16:creationId xmlns:a16="http://schemas.microsoft.com/office/drawing/2014/main" id="{FAF44107-5163-465F-8633-B0F83B13D369}"/>
              </a:ext>
            </a:extLst>
          </p:cNvPr>
          <p:cNvSpPr txBox="1"/>
          <p:nvPr/>
        </p:nvSpPr>
        <p:spPr>
          <a:xfrm>
            <a:off x="698500" y="1268700"/>
            <a:ext cx="8371831" cy="5078313"/>
          </a:xfrm>
          <a:prstGeom prst="rect">
            <a:avLst/>
          </a:prstGeom>
          <a:noFill/>
        </p:spPr>
        <p:txBody>
          <a:bodyPr wrap="square" rtlCol="0">
            <a:spAutoFit/>
          </a:bodyPr>
          <a:lstStyle/>
          <a:p>
            <a:r>
              <a:rPr lang="de-AT" sz="1800" dirty="0">
                <a:solidFill>
                  <a:srgbClr val="000000"/>
                </a:solidFill>
                <a:effectLst/>
                <a:latin typeface="Futura Lt BT" panose="020B0402020204020303" pitchFamily="34" charset="0"/>
                <a:ea typeface="Calibri" panose="020F0502020204030204" pitchFamily="34" charset="0"/>
              </a:rPr>
              <a:t>Wenngleich wir bestrebt sind, Sie anhand des vorliegenden Dokuments in Einklang mit der Verordnung (EU) 2019/2088 nach bestem Wissen und Gewissen zu informieren, so müssen wir dennoch darauf hinweisen, dass wir keine Haftung oder Gewähr für die in diesem Dokument enthaltenen Informationen übernehmen können.</a:t>
            </a:r>
          </a:p>
          <a:p>
            <a:endParaRPr lang="de-AT" dirty="0">
              <a:solidFill>
                <a:srgbClr val="000000"/>
              </a:solidFill>
              <a:latin typeface="Futura Lt BT" panose="020B0402020204020303" pitchFamily="34" charset="0"/>
              <a:ea typeface="Calibri" panose="020F0502020204030204" pitchFamily="34" charset="0"/>
            </a:endParaRPr>
          </a:p>
          <a:p>
            <a:endParaRPr lang="de-AT" sz="1800" dirty="0">
              <a:solidFill>
                <a:srgbClr val="000000"/>
              </a:solidFill>
              <a:effectLst/>
              <a:latin typeface="Futura Lt BT" panose="020B0402020204020303" pitchFamily="34" charset="0"/>
              <a:ea typeface="Calibri" panose="020F0502020204030204" pitchFamily="34" charset="0"/>
            </a:endParaRPr>
          </a:p>
          <a:p>
            <a:endParaRPr lang="de-AT" dirty="0">
              <a:solidFill>
                <a:srgbClr val="000000"/>
              </a:solidFill>
              <a:latin typeface="Futura Lt BT" panose="020B0402020204020303" pitchFamily="34" charset="0"/>
              <a:ea typeface="Calibri" panose="020F0502020204030204" pitchFamily="34" charset="0"/>
            </a:endParaRPr>
          </a:p>
          <a:p>
            <a:endParaRPr lang="de-AT" sz="1800" dirty="0">
              <a:solidFill>
                <a:srgbClr val="000000"/>
              </a:solidFill>
              <a:effectLst/>
              <a:latin typeface="Futura Lt BT" panose="020B0402020204020303" pitchFamily="34" charset="0"/>
              <a:ea typeface="Calibri" panose="020F0502020204030204" pitchFamily="34" charset="0"/>
            </a:endParaRPr>
          </a:p>
          <a:p>
            <a:endParaRPr lang="de-AT" dirty="0">
              <a:solidFill>
                <a:srgbClr val="000000"/>
              </a:solidFill>
              <a:latin typeface="Futura Lt BT" panose="020B0402020204020303" pitchFamily="34" charset="0"/>
              <a:ea typeface="Calibri" panose="020F0502020204030204" pitchFamily="34" charset="0"/>
            </a:endParaRPr>
          </a:p>
          <a:p>
            <a:endParaRPr lang="de-AT" sz="1800" dirty="0">
              <a:solidFill>
                <a:srgbClr val="000000"/>
              </a:solidFill>
              <a:effectLst/>
              <a:latin typeface="Futura Lt BT" panose="020B0402020204020303" pitchFamily="34" charset="0"/>
              <a:ea typeface="Calibri" panose="020F0502020204030204" pitchFamily="34" charset="0"/>
            </a:endParaRPr>
          </a:p>
          <a:p>
            <a:endParaRPr lang="de-AT" dirty="0">
              <a:solidFill>
                <a:srgbClr val="000000"/>
              </a:solidFill>
              <a:latin typeface="Futura Lt BT" panose="020B0402020204020303" pitchFamily="34" charset="0"/>
              <a:ea typeface="Calibri" panose="020F0502020204030204" pitchFamily="34" charset="0"/>
            </a:endParaRPr>
          </a:p>
          <a:p>
            <a:endParaRPr lang="de-AT" sz="1800" dirty="0">
              <a:solidFill>
                <a:srgbClr val="000000"/>
              </a:solidFill>
              <a:effectLst/>
              <a:latin typeface="Futura Lt BT" panose="020B0402020204020303" pitchFamily="34" charset="0"/>
              <a:ea typeface="Calibri" panose="020F0502020204030204" pitchFamily="34" charset="0"/>
            </a:endParaRPr>
          </a:p>
          <a:p>
            <a:endParaRPr lang="de-AT" dirty="0">
              <a:solidFill>
                <a:srgbClr val="000000"/>
              </a:solidFill>
              <a:latin typeface="Futura Lt BT" panose="020B0402020204020303" pitchFamily="34" charset="0"/>
              <a:ea typeface="Calibri" panose="020F0502020204030204" pitchFamily="34" charset="0"/>
            </a:endParaRPr>
          </a:p>
          <a:p>
            <a:endParaRPr lang="de-AT" sz="1800" dirty="0">
              <a:solidFill>
                <a:srgbClr val="000000"/>
              </a:solidFill>
              <a:effectLst/>
              <a:latin typeface="Futura Lt BT" panose="020B0402020204020303" pitchFamily="34" charset="0"/>
              <a:ea typeface="Calibri" panose="020F0502020204030204" pitchFamily="34" charset="0"/>
            </a:endParaRPr>
          </a:p>
          <a:p>
            <a:endParaRPr lang="de-AT" dirty="0">
              <a:solidFill>
                <a:srgbClr val="000000"/>
              </a:solidFill>
              <a:latin typeface="Futura Lt BT" panose="020B0402020204020303" pitchFamily="34" charset="0"/>
              <a:ea typeface="Calibri" panose="020F0502020204030204" pitchFamily="34" charset="0"/>
            </a:endParaRPr>
          </a:p>
          <a:p>
            <a:r>
              <a:rPr lang="de-AT" sz="1800" dirty="0">
                <a:solidFill>
                  <a:srgbClr val="000000"/>
                </a:solidFill>
                <a:effectLst/>
                <a:latin typeface="Futura Lt BT" panose="020B0402020204020303" pitchFamily="34" charset="0"/>
                <a:ea typeface="Calibri" panose="020F0502020204030204" pitchFamily="34" charset="0"/>
              </a:rPr>
              <a:t> </a:t>
            </a:r>
          </a:p>
          <a:p>
            <a:endParaRPr lang="de-AT" sz="1800" dirty="0">
              <a:solidFill>
                <a:srgbClr val="000000"/>
              </a:solidFill>
              <a:effectLst/>
              <a:latin typeface="Futura Lt BT" panose="020B0402020204020303" pitchFamily="34" charset="0"/>
              <a:ea typeface="Calibri" panose="020F0502020204030204" pitchFamily="34" charset="0"/>
            </a:endParaRPr>
          </a:p>
          <a:p>
            <a:r>
              <a:rPr lang="de-AT" dirty="0">
                <a:solidFill>
                  <a:srgbClr val="000000"/>
                </a:solidFill>
                <a:latin typeface="Futura Lt BT" panose="020B0402020204020303" pitchFamily="34" charset="0"/>
                <a:ea typeface="Calibri" panose="020F0502020204030204" pitchFamily="34" charset="0"/>
              </a:rPr>
              <a:t>Stand: März 2021</a:t>
            </a:r>
            <a:endParaRPr lang="de-AT" sz="1800" dirty="0">
              <a:solidFill>
                <a:srgbClr val="000000"/>
              </a:solidFill>
              <a:effectLst/>
              <a:latin typeface="Futura Lt BT" panose="020B0402020204020303" pitchFamily="34" charset="0"/>
              <a:ea typeface="Calibri" panose="020F0502020204030204" pitchFamily="34" charset="0"/>
            </a:endParaRPr>
          </a:p>
        </p:txBody>
      </p:sp>
    </p:spTree>
    <p:extLst>
      <p:ext uri="{BB962C8B-B14F-4D97-AF65-F5344CB8AC3E}">
        <p14:creationId xmlns:p14="http://schemas.microsoft.com/office/powerpoint/2010/main" val="114715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a:extLst>
              <a:ext uri="{FF2B5EF4-FFF2-40B4-BE49-F238E27FC236}">
                <a16:creationId xmlns:a16="http://schemas.microsoft.com/office/drawing/2014/main" id="{FFC32627-2BC9-4548-9670-C8297657830E}"/>
              </a:ext>
            </a:extLst>
          </p:cNvPr>
          <p:cNvSpPr>
            <a:spLocks noGrp="1"/>
          </p:cNvSpPr>
          <p:nvPr>
            <p:ph sz="quarter" idx="10"/>
          </p:nvPr>
        </p:nvSpPr>
        <p:spPr>
          <a:xfrm>
            <a:off x="704868" y="1314850"/>
            <a:ext cx="8496300" cy="4562490"/>
          </a:xfrm>
        </p:spPr>
        <p:txBody>
          <a:bodyPr>
            <a:normAutofit lnSpcReduction="10000"/>
          </a:bodyPr>
          <a:lstStyle/>
          <a:p>
            <a:pPr marL="285750" indent="-285750" algn="r">
              <a:spcAft>
                <a:spcPts val="0"/>
              </a:spcAft>
              <a:buFont typeface="Arial" panose="020B0604020202020204" pitchFamily="34" charset="0"/>
              <a:buChar char="•"/>
            </a:pPr>
            <a:r>
              <a:rPr lang="de-CH" sz="1800" b="1" dirty="0">
                <a:latin typeface="Futura Lt BT" panose="020B0402020204020303" pitchFamily="34" charset="0"/>
                <a:ea typeface="Calibri" panose="020F0502020204030204" pitchFamily="34" charset="0"/>
              </a:rPr>
              <a:t>Unser Umgang mit </a:t>
            </a:r>
            <a:r>
              <a:rPr lang="de-CH" sz="1800" b="1" dirty="0">
                <a:ea typeface="Calibri" panose="020F0502020204030204" pitchFamily="34" charset="0"/>
              </a:rPr>
              <a:t>N</a:t>
            </a:r>
            <a:r>
              <a:rPr lang="de-CH" sz="1800" b="1" dirty="0">
                <a:latin typeface="Futura Lt BT" panose="020B0402020204020303" pitchFamily="34" charset="0"/>
                <a:ea typeface="Calibri" panose="020F0502020204030204" pitchFamily="34" charset="0"/>
              </a:rPr>
              <a:t>achhaltigkeitsrisiken 				</a:t>
            </a:r>
            <a:r>
              <a:rPr lang="de-CH" sz="1800" dirty="0">
                <a:latin typeface="Futura Lt BT" panose="020B0402020204020303" pitchFamily="34" charset="0"/>
                <a:ea typeface="Calibri" panose="020F0502020204030204" pitchFamily="34" charset="0"/>
              </a:rPr>
              <a:t>Seite </a:t>
            </a:r>
            <a:r>
              <a:rPr lang="de-CH" sz="1800" dirty="0">
                <a:latin typeface="Futura Lt BT" panose="020B0402020204020303" pitchFamily="34" charset="0"/>
                <a:ea typeface="Calibri" panose="020F0502020204030204" pitchFamily="34" charset="0"/>
                <a:hlinkClick r:id="rId3" action="ppaction://hlinksldjump"/>
              </a:rPr>
              <a:t>3 - 5 </a:t>
            </a:r>
            <a:endParaRPr lang="de-CH" sz="1800" dirty="0">
              <a:latin typeface="Futura Lt BT" panose="020B0402020204020303" pitchFamily="34" charset="0"/>
              <a:ea typeface="Calibri" panose="020F0502020204030204" pitchFamily="34" charset="0"/>
            </a:endParaRPr>
          </a:p>
          <a:p>
            <a:pPr marL="285750" indent="-285750" defTabSz="271463">
              <a:spcAft>
                <a:spcPts val="0"/>
              </a:spcAft>
              <a:buNone/>
              <a:tabLst>
                <a:tab pos="446088" algn="l"/>
              </a:tabLst>
            </a:pPr>
            <a:r>
              <a:rPr lang="de-CH" sz="1800" dirty="0">
                <a:latin typeface="Futura Lt BT" panose="020B0402020204020303" pitchFamily="34" charset="0"/>
                <a:ea typeface="Calibri" panose="020F0502020204030204" pitchFamily="34" charset="0"/>
              </a:rPr>
              <a:t>	(Art. 3 der Verordnung (EU) 2019/2088)</a:t>
            </a:r>
          </a:p>
          <a:p>
            <a:pPr marL="285750" indent="-285750" defTabSz="271463">
              <a:spcAft>
                <a:spcPts val="0"/>
              </a:spcAft>
              <a:buNone/>
              <a:tabLst>
                <a:tab pos="446088" algn="l"/>
              </a:tabLst>
            </a:pPr>
            <a:endParaRPr lang="de-CH" sz="1800" dirty="0">
              <a:latin typeface="Futura Lt BT" panose="020B0402020204020303" pitchFamily="34" charset="0"/>
              <a:ea typeface="Calibri" panose="020F0502020204030204" pitchFamily="34" charset="0"/>
            </a:endParaRPr>
          </a:p>
          <a:p>
            <a:pPr marL="285750" indent="-285750">
              <a:spcAft>
                <a:spcPts val="0"/>
              </a:spcAft>
              <a:buFont typeface="Arial" panose="020B0604020202020204" pitchFamily="34" charset="0"/>
              <a:buChar char="•"/>
            </a:pPr>
            <a:r>
              <a:rPr lang="de-CH" sz="1800" b="1" dirty="0">
                <a:latin typeface="Futura Lt BT" panose="020B0402020204020303" pitchFamily="34" charset="0"/>
                <a:ea typeface="Calibri" panose="020F0502020204030204" pitchFamily="34" charset="0"/>
              </a:rPr>
              <a:t>Auswirkung von Nachhaltigkeitsrisiken auf die Rendite </a:t>
            </a:r>
            <a:r>
              <a:rPr lang="de-CH" sz="1800" b="1" dirty="0">
                <a:ea typeface="Calibri" panose="020F0502020204030204" pitchFamily="34" charset="0"/>
              </a:rPr>
              <a:t>			</a:t>
            </a:r>
            <a:r>
              <a:rPr lang="de-CH" sz="1800" dirty="0">
                <a:ea typeface="Calibri" panose="020F0502020204030204" pitchFamily="34" charset="0"/>
              </a:rPr>
              <a:t>Seite </a:t>
            </a:r>
            <a:r>
              <a:rPr lang="de-CH" sz="1800" dirty="0">
                <a:ea typeface="Calibri" panose="020F0502020204030204" pitchFamily="34" charset="0"/>
                <a:hlinkClick r:id="rId4" action="ppaction://hlinksldjump"/>
              </a:rPr>
              <a:t>6</a:t>
            </a:r>
            <a:endParaRPr lang="de-CH" sz="1800" dirty="0">
              <a:latin typeface="Futura Lt BT" panose="020B0402020204020303" pitchFamily="34" charset="0"/>
              <a:ea typeface="Calibri" panose="020F0502020204030204" pitchFamily="34" charset="0"/>
            </a:endParaRPr>
          </a:p>
          <a:p>
            <a:pPr marL="285750" indent="-285750">
              <a:spcAft>
                <a:spcPts val="0"/>
              </a:spcAft>
              <a:buNone/>
            </a:pPr>
            <a:r>
              <a:rPr lang="de-CH" sz="1800" dirty="0">
                <a:ea typeface="Calibri" panose="020F0502020204030204" pitchFamily="34" charset="0"/>
              </a:rPr>
              <a:t>	(</a:t>
            </a:r>
            <a:r>
              <a:rPr lang="de-CH" sz="1800" dirty="0">
                <a:latin typeface="Futura Lt BT" panose="020B0402020204020303" pitchFamily="34" charset="0"/>
                <a:ea typeface="Calibri" panose="020F0502020204030204" pitchFamily="34" charset="0"/>
              </a:rPr>
              <a:t>Art.6 der Verordnung (EU) 2019/2088</a:t>
            </a:r>
          </a:p>
          <a:p>
            <a:pPr marL="285750" indent="-285750">
              <a:spcAft>
                <a:spcPts val="0"/>
              </a:spcAft>
              <a:buNone/>
            </a:pPr>
            <a:endParaRPr lang="de-CH" sz="1800" dirty="0">
              <a:latin typeface="Futura Lt BT" panose="020B0402020204020303" pitchFamily="34" charset="0"/>
              <a:ea typeface="Calibri" panose="020F0502020204030204" pitchFamily="34" charset="0"/>
            </a:endParaRPr>
          </a:p>
          <a:p>
            <a:pPr marL="285750" indent="-285750">
              <a:spcAft>
                <a:spcPts val="0"/>
              </a:spcAft>
              <a:buFont typeface="Arial" panose="020B0604020202020204" pitchFamily="34" charset="0"/>
              <a:buChar char="•"/>
            </a:pPr>
            <a:r>
              <a:rPr lang="de-CH" sz="1800" b="1" dirty="0">
                <a:latin typeface="Futura Lt BT" panose="020B0402020204020303" pitchFamily="34" charset="0"/>
                <a:ea typeface="Calibri" panose="020F0502020204030204" pitchFamily="34" charset="0"/>
              </a:rPr>
              <a:t>Nachhaltigkeitskonforme Vergütungspolitik 				</a:t>
            </a:r>
            <a:r>
              <a:rPr lang="de-CH" sz="1800" dirty="0">
                <a:latin typeface="Futura Lt BT" panose="020B0402020204020303" pitchFamily="34" charset="0"/>
                <a:ea typeface="Calibri" panose="020F0502020204030204" pitchFamily="34" charset="0"/>
              </a:rPr>
              <a:t>Seite </a:t>
            </a:r>
            <a:r>
              <a:rPr lang="de-CH" sz="1800" dirty="0">
                <a:latin typeface="Futura Lt BT" panose="020B0402020204020303" pitchFamily="34" charset="0"/>
                <a:ea typeface="Calibri" panose="020F0502020204030204" pitchFamily="34" charset="0"/>
                <a:hlinkClick r:id="rId5" action="ppaction://hlinksldjump"/>
              </a:rPr>
              <a:t>7</a:t>
            </a:r>
            <a:endParaRPr lang="de-CH" sz="1800" dirty="0">
              <a:latin typeface="Futura Lt BT" panose="020B0402020204020303" pitchFamily="34" charset="0"/>
              <a:ea typeface="Calibri" panose="020F0502020204030204" pitchFamily="34" charset="0"/>
            </a:endParaRPr>
          </a:p>
          <a:p>
            <a:pPr marL="285750" lvl="1">
              <a:spcAft>
                <a:spcPts val="0"/>
              </a:spcAft>
              <a:buNone/>
            </a:pPr>
            <a:r>
              <a:rPr lang="de-CH" sz="1800" dirty="0">
                <a:latin typeface="Futura Lt BT" panose="020B0402020204020303" pitchFamily="34" charset="0"/>
                <a:ea typeface="Calibri" panose="020F0502020204030204" pitchFamily="34" charset="0"/>
              </a:rPr>
              <a:t>	(Art.5 der Verordnung (EU) 2019/2088</a:t>
            </a:r>
          </a:p>
          <a:p>
            <a:pPr marL="285750" lvl="1">
              <a:spcAft>
                <a:spcPts val="0"/>
              </a:spcAft>
              <a:buNone/>
            </a:pPr>
            <a:endParaRPr lang="de-CH" sz="1800" dirty="0">
              <a:latin typeface="Futura Lt BT" panose="020B0402020204020303" pitchFamily="34" charset="0"/>
              <a:ea typeface="Calibri" panose="020F0502020204030204" pitchFamily="34" charset="0"/>
            </a:endParaRPr>
          </a:p>
          <a:p>
            <a:pPr marL="285750" indent="-285750">
              <a:spcAft>
                <a:spcPts val="0"/>
              </a:spcAft>
              <a:buFont typeface="Arial" panose="020B0604020202020204" pitchFamily="34" charset="0"/>
              <a:buChar char="•"/>
            </a:pPr>
            <a:r>
              <a:rPr lang="de-CH" sz="1800" b="1" dirty="0">
                <a:latin typeface="Futura Lt BT" panose="020B0402020204020303" pitchFamily="34" charset="0"/>
                <a:ea typeface="Calibri" panose="020F0502020204030204" pitchFamily="34" charset="0"/>
              </a:rPr>
              <a:t>Nachteilige Nachhaltigkeitsauswirkungen 				</a:t>
            </a:r>
            <a:r>
              <a:rPr lang="de-CH" sz="1800" dirty="0">
                <a:latin typeface="Futura Lt BT" panose="020B0402020204020303" pitchFamily="34" charset="0"/>
                <a:ea typeface="Calibri" panose="020F0502020204030204" pitchFamily="34" charset="0"/>
              </a:rPr>
              <a:t>Seite </a:t>
            </a:r>
            <a:r>
              <a:rPr lang="de-CH" sz="1800" dirty="0">
                <a:latin typeface="Futura Lt BT" panose="020B0402020204020303" pitchFamily="34" charset="0"/>
                <a:ea typeface="Calibri" panose="020F0502020204030204" pitchFamily="34" charset="0"/>
                <a:hlinkClick r:id="rId6" action="ppaction://hlinksldjump"/>
              </a:rPr>
              <a:t>8 - 9</a:t>
            </a:r>
            <a:endParaRPr lang="de-CH" sz="1800" dirty="0">
              <a:latin typeface="Futura Lt BT" panose="020B0402020204020303" pitchFamily="34" charset="0"/>
              <a:ea typeface="Calibri" panose="020F0502020204030204" pitchFamily="34" charset="0"/>
            </a:endParaRPr>
          </a:p>
          <a:p>
            <a:pPr marL="285750" indent="-285750">
              <a:spcAft>
                <a:spcPts val="0"/>
              </a:spcAft>
              <a:buNone/>
            </a:pPr>
            <a:r>
              <a:rPr lang="de-CH" sz="1800" b="1" dirty="0">
                <a:ea typeface="Calibri" panose="020F0502020204030204" pitchFamily="34" charset="0"/>
              </a:rPr>
              <a:t>	</a:t>
            </a:r>
            <a:r>
              <a:rPr lang="de-CH" sz="1800" dirty="0">
                <a:latin typeface="Futura Lt BT" panose="020B0402020204020303" pitchFamily="34" charset="0"/>
                <a:ea typeface="Calibri" panose="020F0502020204030204" pitchFamily="34" charset="0"/>
              </a:rPr>
              <a:t>(Art. 4 der Verordnung (EU) 2019/2088</a:t>
            </a:r>
          </a:p>
          <a:p>
            <a:pPr marL="285750" indent="-285750">
              <a:spcAft>
                <a:spcPts val="0"/>
              </a:spcAft>
              <a:buNone/>
            </a:pPr>
            <a:endParaRPr lang="de-CH" sz="1800" dirty="0">
              <a:latin typeface="Futura Lt BT" panose="020B0402020204020303" pitchFamily="34" charset="0"/>
              <a:ea typeface="Calibri" panose="020F0502020204030204" pitchFamily="34" charset="0"/>
            </a:endParaRPr>
          </a:p>
          <a:p>
            <a:pPr marL="285750" indent="-285750">
              <a:spcAft>
                <a:spcPts val="0"/>
              </a:spcAft>
              <a:buFont typeface="Arial" panose="020B0604020202020204" pitchFamily="34" charset="0"/>
              <a:buChar char="•"/>
            </a:pPr>
            <a:r>
              <a:rPr lang="de-CH" sz="1800" b="1" dirty="0">
                <a:latin typeface="Futura Lt BT" panose="020B0402020204020303" pitchFamily="34" charset="0"/>
                <a:ea typeface="Calibri" panose="020F0502020204030204" pitchFamily="34" charset="0"/>
              </a:rPr>
              <a:t>Rechtliche Hinweise						</a:t>
            </a:r>
            <a:r>
              <a:rPr lang="de-CH" sz="1800" dirty="0">
                <a:latin typeface="Futura Lt BT" panose="020B0402020204020303" pitchFamily="34" charset="0"/>
                <a:ea typeface="Calibri" panose="020F0502020204030204" pitchFamily="34" charset="0"/>
              </a:rPr>
              <a:t>Seite </a:t>
            </a:r>
            <a:r>
              <a:rPr lang="de-CH" sz="1800" dirty="0">
                <a:latin typeface="Futura Lt BT" panose="020B0402020204020303" pitchFamily="34" charset="0"/>
                <a:ea typeface="Calibri" panose="020F0502020204030204" pitchFamily="34" charset="0"/>
                <a:hlinkClick r:id="rId7" action="ppaction://hlinksldjump"/>
              </a:rPr>
              <a:t>10</a:t>
            </a:r>
            <a:endParaRPr lang="de-CH" sz="1800" dirty="0">
              <a:latin typeface="Futura Lt BT" panose="020B0402020204020303" pitchFamily="34" charset="0"/>
              <a:ea typeface="Calibri" panose="020F0502020204030204" pitchFamily="34" charset="0"/>
            </a:endParaRPr>
          </a:p>
          <a:p>
            <a:endParaRPr lang="de-AT" dirty="0"/>
          </a:p>
          <a:p>
            <a:endParaRPr lang="de-AT" dirty="0"/>
          </a:p>
          <a:p>
            <a:endParaRPr lang="de-AT" dirty="0"/>
          </a:p>
        </p:txBody>
      </p:sp>
      <p:sp>
        <p:nvSpPr>
          <p:cNvPr id="6" name="Titel 1">
            <a:extLst>
              <a:ext uri="{FF2B5EF4-FFF2-40B4-BE49-F238E27FC236}">
                <a16:creationId xmlns:a16="http://schemas.microsoft.com/office/drawing/2014/main" id="{A947C57E-1085-4F87-8462-1E4D5093F026}"/>
              </a:ext>
            </a:extLst>
          </p:cNvPr>
          <p:cNvSpPr>
            <a:spLocks noGrp="1"/>
          </p:cNvSpPr>
          <p:nvPr>
            <p:ph type="title"/>
          </p:nvPr>
        </p:nvSpPr>
        <p:spPr>
          <a:xfrm>
            <a:off x="698500" y="558800"/>
            <a:ext cx="7416800" cy="853920"/>
          </a:xfrm>
          <a:solidFill>
            <a:srgbClr val="FFFFFF"/>
          </a:solidFill>
        </p:spPr>
        <p:txBody>
          <a:bodyPr/>
          <a:lstStyle/>
          <a:p>
            <a:pPr defTabSz="179388"/>
            <a:r>
              <a:rPr lang="de-DE" dirty="0">
                <a:latin typeface="Futura Lt Bt"/>
              </a:rPr>
              <a:t>Inhaltsverzeichnis</a:t>
            </a:r>
            <a:br>
              <a:rPr lang="de-DE" dirty="0">
                <a:latin typeface="Futura Lt Bt"/>
              </a:rPr>
            </a:br>
            <a:endParaRPr lang="de-DE" sz="1200" dirty="0">
              <a:latin typeface="Futura Lt Bt"/>
            </a:endParaRPr>
          </a:p>
        </p:txBody>
      </p:sp>
    </p:spTree>
    <p:extLst>
      <p:ext uri="{BB962C8B-B14F-4D97-AF65-F5344CB8AC3E}">
        <p14:creationId xmlns:p14="http://schemas.microsoft.com/office/powerpoint/2010/main" val="146755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8500" y="558800"/>
            <a:ext cx="7416800" cy="853920"/>
          </a:xfrm>
          <a:solidFill>
            <a:srgbClr val="FFFFFF"/>
          </a:solidFill>
        </p:spPr>
        <p:txBody>
          <a:bodyPr/>
          <a:lstStyle/>
          <a:p>
            <a:pPr defTabSz="179388"/>
            <a:r>
              <a:rPr lang="de-DE" dirty="0">
                <a:latin typeface="Futura Lt Bt"/>
              </a:rPr>
              <a:t>Unser Umgang mit Nachhaltigkeitsrisiken I</a:t>
            </a:r>
            <a:br>
              <a:rPr lang="de-DE" dirty="0">
                <a:latin typeface="Futura Lt Bt"/>
              </a:rPr>
            </a:br>
            <a:r>
              <a:rPr lang="de-DE" sz="1200" dirty="0">
                <a:latin typeface="Futura Lt Bt"/>
              </a:rPr>
              <a:t>(Art. 3 der Verordnung (EU) 2019/2088)</a:t>
            </a:r>
          </a:p>
        </p:txBody>
      </p:sp>
      <p:sp>
        <p:nvSpPr>
          <p:cNvPr id="4" name="Textfeld 3">
            <a:extLst>
              <a:ext uri="{FF2B5EF4-FFF2-40B4-BE49-F238E27FC236}">
                <a16:creationId xmlns:a16="http://schemas.microsoft.com/office/drawing/2014/main" id="{17822387-4375-4F80-AA29-56ADD51AB975}"/>
              </a:ext>
            </a:extLst>
          </p:cNvPr>
          <p:cNvSpPr txBox="1"/>
          <p:nvPr/>
        </p:nvSpPr>
        <p:spPr>
          <a:xfrm>
            <a:off x="698500" y="1268700"/>
            <a:ext cx="8371831" cy="4247317"/>
          </a:xfrm>
          <a:prstGeom prst="rect">
            <a:avLst/>
          </a:prstGeom>
          <a:noFill/>
        </p:spPr>
        <p:txBody>
          <a:bodyPr wrap="square" rtlCol="0">
            <a:spAutoFit/>
          </a:bodyPr>
          <a:lstStyle/>
          <a:p>
            <a:pPr algn="just"/>
            <a:r>
              <a:rPr lang="de-AT" sz="1800" dirty="0">
                <a:solidFill>
                  <a:srgbClr val="000000"/>
                </a:solidFill>
                <a:effectLst/>
                <a:latin typeface="Futura Lt BT" panose="020B0402020204020303" pitchFamily="34" charset="0"/>
                <a:ea typeface="Calibri" panose="020F0502020204030204" pitchFamily="34" charset="0"/>
              </a:rPr>
              <a:t>Nachhaltigkeitsrisiken sind Ereignisse oder Bedingungen in den Bereichen Umwelt, Soziales oder Unternehmensführung mit tatsächlichen oder potenziell wesentlichen negativen Auswirkungen auf den Wert von Investitionen und damit letztlich auf den Wert von Finanzprodukten (einschließlich Portfolios). </a:t>
            </a:r>
          </a:p>
          <a:p>
            <a:pPr algn="just"/>
            <a:endParaRPr lang="de-AT" sz="1800" dirty="0">
              <a:solidFill>
                <a:srgbClr val="000000"/>
              </a:solidFill>
              <a:effectLst/>
              <a:latin typeface="Futura Lt BT" panose="020B0402020204020303" pitchFamily="34" charset="0"/>
              <a:ea typeface="Calibri" panose="020F0502020204030204" pitchFamily="34" charset="0"/>
            </a:endParaRPr>
          </a:p>
          <a:p>
            <a:pPr algn="just"/>
            <a:r>
              <a:rPr lang="de-AT" sz="1800" dirty="0">
                <a:solidFill>
                  <a:srgbClr val="000000"/>
                </a:solidFill>
                <a:effectLst/>
                <a:latin typeface="Futura Lt BT" panose="020B0402020204020303" pitchFamily="34" charset="0"/>
                <a:ea typeface="Calibri" panose="020F0502020204030204" pitchFamily="34" charset="0"/>
              </a:rPr>
              <a:t>Als professioneller Anbieter von Wertpapierdienstleistungen ist uns die Relevanz dieser Risiken sowie die Wichtigkeit, in Bezug auf solche Risiken eine klare Strategie zu haben, selbstverständlich bewusst. </a:t>
            </a:r>
          </a:p>
          <a:p>
            <a:pPr algn="just"/>
            <a:endParaRPr lang="de-AT" sz="1800" dirty="0">
              <a:solidFill>
                <a:srgbClr val="000000"/>
              </a:solidFill>
              <a:effectLst/>
              <a:latin typeface="Futura Lt BT" panose="020B0402020204020303" pitchFamily="34" charset="0"/>
              <a:ea typeface="Calibri" panose="020F0502020204030204" pitchFamily="34" charset="0"/>
            </a:endParaRPr>
          </a:p>
          <a:p>
            <a:pPr algn="just"/>
            <a:r>
              <a:rPr lang="de-AT" sz="1800" dirty="0">
                <a:solidFill>
                  <a:srgbClr val="000000"/>
                </a:solidFill>
                <a:effectLst/>
                <a:latin typeface="Futura Lt BT" panose="020B0402020204020303" pitchFamily="34" charset="0"/>
                <a:ea typeface="Calibri" panose="020F0502020204030204" pitchFamily="34" charset="0"/>
              </a:rPr>
              <a:t>Wir sind stets bemüht die Interessen unserer Kunden mit der sozialen und ökologischen Verantwortung in Einklang zu bringen. </a:t>
            </a:r>
          </a:p>
          <a:p>
            <a:pPr algn="just"/>
            <a:endParaRPr lang="de-AT" sz="1800" dirty="0">
              <a:effectLst/>
              <a:latin typeface="Futura Lt BT" panose="020B0402020204020303" pitchFamily="34" charset="0"/>
              <a:ea typeface="Times New Roman" panose="02020603050405020304" pitchFamily="18" charset="0"/>
            </a:endParaRPr>
          </a:p>
          <a:p>
            <a:pPr algn="just"/>
            <a:r>
              <a:rPr lang="de-AT" sz="1800" dirty="0">
                <a:solidFill>
                  <a:srgbClr val="000000"/>
                </a:solidFill>
                <a:effectLst/>
                <a:latin typeface="Futura Lt BT" panose="020B0402020204020303" pitchFamily="34" charset="0"/>
                <a:ea typeface="Calibri" panose="020F0502020204030204" pitchFamily="34" charset="0"/>
              </a:rPr>
              <a:t>Das Fundament unseres nachhaltigen Investmentansatzes sind die </a:t>
            </a:r>
            <a:r>
              <a:rPr lang="de-AT" sz="1800" dirty="0" err="1">
                <a:solidFill>
                  <a:srgbClr val="000000"/>
                </a:solidFill>
                <a:effectLst/>
                <a:latin typeface="Futura Lt BT" panose="020B0402020204020303" pitchFamily="34" charset="0"/>
                <a:ea typeface="Calibri" panose="020F0502020204030204" pitchFamily="34" charset="0"/>
              </a:rPr>
              <a:t>Principles</a:t>
            </a:r>
            <a:r>
              <a:rPr lang="de-AT" sz="1800" dirty="0">
                <a:solidFill>
                  <a:srgbClr val="000000"/>
                </a:solidFill>
                <a:effectLst/>
                <a:latin typeface="Futura Lt BT" panose="020B0402020204020303" pitchFamily="34" charset="0"/>
                <a:ea typeface="Calibri" panose="020F0502020204030204" pitchFamily="34" charset="0"/>
              </a:rPr>
              <a:t> </a:t>
            </a:r>
            <a:r>
              <a:rPr lang="de-AT" sz="1800" dirty="0" err="1">
                <a:solidFill>
                  <a:srgbClr val="000000"/>
                </a:solidFill>
                <a:effectLst/>
                <a:latin typeface="Futura Lt BT" panose="020B0402020204020303" pitchFamily="34" charset="0"/>
                <a:ea typeface="Calibri" panose="020F0502020204030204" pitchFamily="34" charset="0"/>
              </a:rPr>
              <a:t>of</a:t>
            </a:r>
            <a:r>
              <a:rPr lang="de-AT" sz="1800" dirty="0">
                <a:solidFill>
                  <a:srgbClr val="000000"/>
                </a:solidFill>
                <a:effectLst/>
                <a:latin typeface="Futura Lt BT" panose="020B0402020204020303" pitchFamily="34" charset="0"/>
                <a:ea typeface="Calibri" panose="020F0502020204030204" pitchFamily="34" charset="0"/>
              </a:rPr>
              <a:t> </a:t>
            </a:r>
            <a:r>
              <a:rPr lang="de-AT" sz="1800" dirty="0" err="1">
                <a:solidFill>
                  <a:srgbClr val="000000"/>
                </a:solidFill>
                <a:effectLst/>
                <a:latin typeface="Futura Lt BT" panose="020B0402020204020303" pitchFamily="34" charset="0"/>
                <a:ea typeface="Calibri" panose="020F0502020204030204" pitchFamily="34" charset="0"/>
              </a:rPr>
              <a:t>Responsible</a:t>
            </a:r>
            <a:r>
              <a:rPr lang="de-AT" sz="1800" dirty="0">
                <a:solidFill>
                  <a:srgbClr val="000000"/>
                </a:solidFill>
                <a:effectLst/>
                <a:latin typeface="Futura Lt BT" panose="020B0402020204020303" pitchFamily="34" charset="0"/>
                <a:ea typeface="Calibri" panose="020F0502020204030204" pitchFamily="34" charset="0"/>
              </a:rPr>
              <a:t> </a:t>
            </a:r>
            <a:r>
              <a:rPr lang="de-AT" sz="1800" dirty="0" err="1">
                <a:solidFill>
                  <a:srgbClr val="000000"/>
                </a:solidFill>
                <a:effectLst/>
                <a:latin typeface="Futura Lt BT" panose="020B0402020204020303" pitchFamily="34" charset="0"/>
                <a:ea typeface="Calibri" panose="020F0502020204030204" pitchFamily="34" charset="0"/>
              </a:rPr>
              <a:t>Investing</a:t>
            </a:r>
            <a:r>
              <a:rPr lang="de-AT" sz="1800" dirty="0">
                <a:solidFill>
                  <a:srgbClr val="000000"/>
                </a:solidFill>
                <a:effectLst/>
                <a:latin typeface="Futura Lt BT" panose="020B0402020204020303" pitchFamily="34" charset="0"/>
                <a:ea typeface="Calibri" panose="020F0502020204030204" pitchFamily="34" charset="0"/>
              </a:rPr>
              <a:t> (PRI) der Vereinten Nationen. </a:t>
            </a:r>
            <a:endParaRPr lang="de-AT" sz="1800" dirty="0">
              <a:effectLst/>
              <a:latin typeface="Futura Lt BT" panose="020B0402020204020303" pitchFamily="34" charset="0"/>
              <a:ea typeface="Times New Roman" panose="02020603050405020304" pitchFamily="18" charset="0"/>
            </a:endParaRPr>
          </a:p>
          <a:p>
            <a:endParaRPr lang="de-AT" dirty="0">
              <a:latin typeface="Futura Lt BT" panose="020B0402020204020303" pitchFamily="34" charset="0"/>
            </a:endParaRPr>
          </a:p>
        </p:txBody>
      </p:sp>
    </p:spTree>
    <p:extLst>
      <p:ext uri="{BB962C8B-B14F-4D97-AF65-F5344CB8AC3E}">
        <p14:creationId xmlns:p14="http://schemas.microsoft.com/office/powerpoint/2010/main" val="129154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8500" y="558800"/>
            <a:ext cx="7416800" cy="853920"/>
          </a:xfrm>
          <a:solidFill>
            <a:srgbClr val="FFFFFF"/>
          </a:solidFill>
        </p:spPr>
        <p:txBody>
          <a:bodyPr/>
          <a:lstStyle/>
          <a:p>
            <a:pPr defTabSz="179388"/>
            <a:r>
              <a:rPr lang="de-DE" dirty="0">
                <a:latin typeface="Futura Lt Bt"/>
              </a:rPr>
              <a:t>Unser Umgang mit Nachhaltigkeitsrisiken II</a:t>
            </a:r>
            <a:br>
              <a:rPr lang="de-DE" dirty="0">
                <a:latin typeface="Futura Lt Bt"/>
              </a:rPr>
            </a:br>
            <a:r>
              <a:rPr lang="de-DE" sz="1200" dirty="0">
                <a:latin typeface="Futura Lt Bt"/>
              </a:rPr>
              <a:t>(Art. 3 der Verordnung (EU) 2019/2088)</a:t>
            </a:r>
          </a:p>
        </p:txBody>
      </p:sp>
      <p:sp>
        <p:nvSpPr>
          <p:cNvPr id="4" name="Textfeld 3">
            <a:extLst>
              <a:ext uri="{FF2B5EF4-FFF2-40B4-BE49-F238E27FC236}">
                <a16:creationId xmlns:a16="http://schemas.microsoft.com/office/drawing/2014/main" id="{17822387-4375-4F80-AA29-56ADD51AB975}"/>
              </a:ext>
            </a:extLst>
          </p:cNvPr>
          <p:cNvSpPr txBox="1"/>
          <p:nvPr/>
        </p:nvSpPr>
        <p:spPr>
          <a:xfrm>
            <a:off x="698500" y="1268700"/>
            <a:ext cx="8371831" cy="5236562"/>
          </a:xfrm>
          <a:prstGeom prst="rect">
            <a:avLst/>
          </a:prstGeom>
          <a:noFill/>
        </p:spPr>
        <p:txBody>
          <a:bodyPr wrap="square" rtlCol="0">
            <a:spAutoFit/>
          </a:bodyPr>
          <a:lstStyle/>
          <a:p>
            <a:pPr algn="just">
              <a:lnSpc>
                <a:spcPct val="107000"/>
              </a:lnSpc>
              <a:spcAft>
                <a:spcPts val="800"/>
              </a:spcAft>
              <a:buClr>
                <a:srgbClr val="820024"/>
              </a:buClr>
            </a:pPr>
            <a:r>
              <a:rPr lang="de-AT" dirty="0">
                <a:solidFill>
                  <a:srgbClr val="000000"/>
                </a:solidFill>
                <a:latin typeface="Futura Lt BT" panose="020B0402020204020303" pitchFamily="34" charset="0"/>
                <a:ea typeface="Calibri" panose="020F0502020204030204" pitchFamily="34" charset="0"/>
                <a:cs typeface="Calibri" panose="020F0502020204030204" pitchFamily="34" charset="0"/>
              </a:rPr>
              <a:t>A</a:t>
            </a:r>
            <a:r>
              <a:rPr lang="de-AT" sz="1800" dirty="0">
                <a:solidFill>
                  <a:srgbClr val="000000"/>
                </a:solidFill>
                <a:effectLst/>
                <a:latin typeface="Futura Lt BT" panose="020B0402020204020303" pitchFamily="34" charset="0"/>
                <a:ea typeface="Calibri" panose="020F0502020204030204" pitchFamily="34" charset="0"/>
                <a:cs typeface="Calibri" panose="020F0502020204030204" pitchFamily="34" charset="0"/>
              </a:rPr>
              <a:t>ls Unterzeichner  von PRI stehen wir für folgende gemeinsame Prinzipien ein:</a:t>
            </a:r>
            <a:endParaRPr lang="de-AT" sz="1800" dirty="0">
              <a:effectLst/>
              <a:latin typeface="Futura Lt BT" panose="020B0402020204020303"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820024"/>
              </a:buClr>
              <a:buFont typeface="Arial" panose="020B0604020202020204" pitchFamily="34" charset="0"/>
              <a:buChar char="•"/>
              <a:tabLst>
                <a:tab pos="457200" algn="l"/>
              </a:tabLst>
            </a:pPr>
            <a:r>
              <a:rPr lang="de-AT" sz="1800" dirty="0">
                <a:solidFill>
                  <a:srgbClr val="000000"/>
                </a:solidFill>
                <a:effectLst/>
                <a:latin typeface="Futura Lt BT" panose="020B0402020204020303" pitchFamily="34" charset="0"/>
                <a:ea typeface="Calibri" panose="020F0502020204030204" pitchFamily="34" charset="0"/>
                <a:cs typeface="Calibri" panose="020F0502020204030204" pitchFamily="34" charset="0"/>
              </a:rPr>
              <a:t>Wir werden ESG-Themen in die Analyse- und Entscheidungsprozesse im Investmentbereich einbeziehen. </a:t>
            </a:r>
            <a:endParaRPr lang="de-AT" sz="1800" dirty="0">
              <a:solidFill>
                <a:srgbClr val="000000"/>
              </a:solidFill>
              <a:effectLst/>
              <a:latin typeface="Futura Lt BT" panose="020B0402020204020303"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820024"/>
              </a:buClr>
              <a:buFont typeface="Arial" panose="020B0604020202020204" pitchFamily="34" charset="0"/>
              <a:buChar char="•"/>
              <a:tabLst>
                <a:tab pos="457200" algn="l"/>
              </a:tabLst>
            </a:pPr>
            <a:r>
              <a:rPr lang="de-AT" sz="1800" dirty="0">
                <a:solidFill>
                  <a:srgbClr val="000000"/>
                </a:solidFill>
                <a:effectLst/>
                <a:latin typeface="Futura Lt BT" panose="020B0402020204020303" pitchFamily="34" charset="0"/>
                <a:ea typeface="Calibri" panose="020F0502020204030204" pitchFamily="34" charset="0"/>
                <a:cs typeface="Calibri" panose="020F0502020204030204" pitchFamily="34" charset="0"/>
              </a:rPr>
              <a:t>Wir werden im Rahmen unserer Mitwirkungspolitik sofern möglich aktiver Anteilseigner sein und ESG-Themen berücksichtigen.</a:t>
            </a:r>
            <a:endParaRPr lang="de-AT" sz="1800" dirty="0">
              <a:solidFill>
                <a:srgbClr val="000000"/>
              </a:solidFill>
              <a:effectLst/>
              <a:latin typeface="Futura Lt BT" panose="020B0402020204020303"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820024"/>
              </a:buClr>
              <a:buFont typeface="Arial" panose="020B0604020202020204" pitchFamily="34" charset="0"/>
              <a:buChar char="•"/>
              <a:tabLst>
                <a:tab pos="457200" algn="l"/>
              </a:tabLst>
            </a:pPr>
            <a:r>
              <a:rPr lang="de-AT" sz="1800" dirty="0">
                <a:solidFill>
                  <a:srgbClr val="000000"/>
                </a:solidFill>
                <a:effectLst/>
                <a:latin typeface="Futura Lt BT" panose="020B0402020204020303" pitchFamily="34" charset="0"/>
                <a:ea typeface="Calibri" panose="020F0502020204030204" pitchFamily="34" charset="0"/>
                <a:cs typeface="Calibri" panose="020F0502020204030204" pitchFamily="34" charset="0"/>
              </a:rPr>
              <a:t>Wir werden im Rahmen unserer Mitwirkungspolitik Unternehmen und Körperschaften, in die wir investieren, zu einer angemessenen Offenlegung in Bezug auf ESG-Themen anhalten.</a:t>
            </a:r>
            <a:endParaRPr lang="de-AT" sz="1800" dirty="0">
              <a:solidFill>
                <a:srgbClr val="000000"/>
              </a:solidFill>
              <a:effectLst/>
              <a:latin typeface="Futura Lt BT" panose="020B0402020204020303"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820024"/>
              </a:buClr>
              <a:buFont typeface="Arial" panose="020B0604020202020204" pitchFamily="34" charset="0"/>
              <a:buChar char="•"/>
              <a:tabLst>
                <a:tab pos="457200" algn="l"/>
              </a:tabLst>
            </a:pPr>
            <a:r>
              <a:rPr lang="de-AT" sz="1800" dirty="0">
                <a:solidFill>
                  <a:srgbClr val="000000"/>
                </a:solidFill>
                <a:effectLst/>
                <a:latin typeface="Futura Lt BT" panose="020B0402020204020303" pitchFamily="34" charset="0"/>
                <a:ea typeface="Calibri" panose="020F0502020204030204" pitchFamily="34" charset="0"/>
                <a:cs typeface="Calibri" panose="020F0502020204030204" pitchFamily="34" charset="0"/>
              </a:rPr>
              <a:t>Wir werden die Akzeptanz und die Umsetzung der Prinzipien in der Investmentbranche vorantreiben.</a:t>
            </a:r>
            <a:endParaRPr lang="de-AT" sz="1800" dirty="0">
              <a:solidFill>
                <a:srgbClr val="000000"/>
              </a:solidFill>
              <a:effectLst/>
              <a:latin typeface="Futura Lt BT" panose="020B0402020204020303"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820024"/>
              </a:buClr>
              <a:buFont typeface="Arial" panose="020B0604020202020204" pitchFamily="34" charset="0"/>
              <a:buChar char="•"/>
              <a:tabLst>
                <a:tab pos="457200" algn="l"/>
              </a:tabLst>
            </a:pPr>
            <a:r>
              <a:rPr lang="de-AT" sz="1800" dirty="0">
                <a:solidFill>
                  <a:srgbClr val="000000"/>
                </a:solidFill>
                <a:effectLst/>
                <a:latin typeface="Futura Lt BT" panose="020B0402020204020303" pitchFamily="34" charset="0"/>
                <a:ea typeface="Calibri" panose="020F0502020204030204" pitchFamily="34" charset="0"/>
                <a:cs typeface="Calibri" panose="020F0502020204030204" pitchFamily="34" charset="0"/>
              </a:rPr>
              <a:t>Wir werden zur Steigerung unserer Wirksamkeit bei der Umsetzung der Prinzipien zusammenarbeiten.</a:t>
            </a:r>
            <a:endParaRPr lang="de-AT" sz="1800" dirty="0">
              <a:solidFill>
                <a:srgbClr val="000000"/>
              </a:solidFill>
              <a:effectLst/>
              <a:latin typeface="Futura Lt BT" panose="020B0402020204020303"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820024"/>
              </a:buClr>
              <a:buFont typeface="Arial" panose="020B0604020202020204" pitchFamily="34" charset="0"/>
              <a:buChar char="•"/>
              <a:tabLst>
                <a:tab pos="457200" algn="l"/>
              </a:tabLst>
            </a:pPr>
            <a:r>
              <a:rPr lang="de-AT" sz="1800" dirty="0">
                <a:solidFill>
                  <a:srgbClr val="000000"/>
                </a:solidFill>
                <a:effectLst/>
                <a:latin typeface="Futura Lt BT" panose="020B0402020204020303" pitchFamily="34" charset="0"/>
                <a:ea typeface="Calibri" panose="020F0502020204030204" pitchFamily="34" charset="0"/>
                <a:cs typeface="Calibri" panose="020F0502020204030204" pitchFamily="34" charset="0"/>
              </a:rPr>
              <a:t>Wir werden im Rahmen unserer Berichtspflichten über unsere Aktivitäten und Fortschritte bei der Umsetzung der Prinzipien Bericht erstatten.</a:t>
            </a:r>
            <a:endParaRPr lang="de-AT" sz="1800" dirty="0">
              <a:solidFill>
                <a:srgbClr val="000000"/>
              </a:solidFill>
              <a:effectLst/>
              <a:latin typeface="Futura Lt BT" panose="020B0402020204020303" pitchFamily="34" charset="0"/>
              <a:ea typeface="Calibri" panose="020F0502020204030204" pitchFamily="34" charset="0"/>
              <a:cs typeface="Times New Roman" panose="02020603050405020304" pitchFamily="18" charset="0"/>
            </a:endParaRPr>
          </a:p>
          <a:p>
            <a:endParaRPr lang="de-AT" dirty="0"/>
          </a:p>
        </p:txBody>
      </p:sp>
    </p:spTree>
    <p:extLst>
      <p:ext uri="{BB962C8B-B14F-4D97-AF65-F5344CB8AC3E}">
        <p14:creationId xmlns:p14="http://schemas.microsoft.com/office/powerpoint/2010/main" val="306160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8500" y="558800"/>
            <a:ext cx="7416800" cy="853920"/>
          </a:xfrm>
          <a:solidFill>
            <a:srgbClr val="FFFFFF"/>
          </a:solidFill>
        </p:spPr>
        <p:txBody>
          <a:bodyPr/>
          <a:lstStyle/>
          <a:p>
            <a:pPr defTabSz="179388"/>
            <a:r>
              <a:rPr lang="de-DE" dirty="0">
                <a:latin typeface="Futura Lt Bt"/>
              </a:rPr>
              <a:t>Unser Umgang mit Nachhaltigkeitsrisiken III</a:t>
            </a:r>
            <a:br>
              <a:rPr lang="de-DE" dirty="0">
                <a:latin typeface="Futura Lt Bt"/>
              </a:rPr>
            </a:br>
            <a:r>
              <a:rPr lang="de-DE" sz="1200" dirty="0">
                <a:latin typeface="Futura Lt Bt"/>
              </a:rPr>
              <a:t>(Art. 3 der Verordnung (EU) 2019/2088)</a:t>
            </a:r>
          </a:p>
        </p:txBody>
      </p:sp>
      <p:sp>
        <p:nvSpPr>
          <p:cNvPr id="4" name="Textfeld 3">
            <a:extLst>
              <a:ext uri="{FF2B5EF4-FFF2-40B4-BE49-F238E27FC236}">
                <a16:creationId xmlns:a16="http://schemas.microsoft.com/office/drawing/2014/main" id="{17822387-4375-4F80-AA29-56ADD51AB975}"/>
              </a:ext>
            </a:extLst>
          </p:cNvPr>
          <p:cNvSpPr txBox="1"/>
          <p:nvPr/>
        </p:nvSpPr>
        <p:spPr>
          <a:xfrm>
            <a:off x="698500" y="1268700"/>
            <a:ext cx="8371831" cy="3416320"/>
          </a:xfrm>
          <a:prstGeom prst="rect">
            <a:avLst/>
          </a:prstGeom>
          <a:noFill/>
        </p:spPr>
        <p:txBody>
          <a:bodyPr wrap="square" rtlCol="0">
            <a:spAutoFit/>
          </a:bodyPr>
          <a:lstStyle/>
          <a:p>
            <a:pPr algn="just"/>
            <a:r>
              <a:rPr lang="de-AT" sz="1800" dirty="0">
                <a:solidFill>
                  <a:srgbClr val="000000"/>
                </a:solidFill>
                <a:effectLst/>
                <a:latin typeface="Futura Lt BT" panose="020B0402020204020303" pitchFamily="34" charset="0"/>
                <a:ea typeface="Calibri" panose="020F0502020204030204" pitchFamily="34" charset="0"/>
              </a:rPr>
              <a:t>Für die Begrenzung von Nachhaltigkeitsrisiken versuchen wir Anlagen in solche Unternehmen zu identifizieren und möglichst auszuschließen, die ein erhöhtes Risikopotential aufweisen. Mit spezifischen Ausschlusskriterien sehen wir uns in der Lage, Investitionsentscheidungen auf umweltbezogene, soziale oder unternehmensbezogene Werte auszurichten. </a:t>
            </a:r>
          </a:p>
          <a:p>
            <a:pPr algn="just"/>
            <a:endParaRPr lang="de-AT" sz="1800" dirty="0">
              <a:effectLst/>
              <a:latin typeface="Futura Lt BT" panose="020B0402020204020303" pitchFamily="34" charset="0"/>
              <a:ea typeface="Times New Roman" panose="02020603050405020304" pitchFamily="18" charset="0"/>
            </a:endParaRPr>
          </a:p>
          <a:p>
            <a:pPr algn="just"/>
            <a:r>
              <a:rPr lang="de-AT" sz="1800" dirty="0">
                <a:solidFill>
                  <a:srgbClr val="000000"/>
                </a:solidFill>
                <a:effectLst/>
                <a:latin typeface="Futura Lt BT" panose="020B0402020204020303" pitchFamily="34" charset="0"/>
                <a:ea typeface="Calibri" panose="020F0502020204030204" pitchFamily="34" charset="0"/>
              </a:rPr>
              <a:t>CONVERTINVEST hat darüber hinaus Leitlinien zu </a:t>
            </a:r>
            <a:r>
              <a:rPr lang="de-AT" sz="1800" dirty="0" err="1">
                <a:solidFill>
                  <a:srgbClr val="000000"/>
                </a:solidFill>
                <a:effectLst/>
                <a:latin typeface="Futura Lt BT" panose="020B0402020204020303" pitchFamily="34" charset="0"/>
                <a:ea typeface="Calibri" panose="020F0502020204030204" pitchFamily="34" charset="0"/>
              </a:rPr>
              <a:t>Governance</a:t>
            </a:r>
            <a:r>
              <a:rPr lang="de-AT" sz="1800" dirty="0">
                <a:solidFill>
                  <a:srgbClr val="000000"/>
                </a:solidFill>
                <a:effectLst/>
                <a:latin typeface="Futura Lt BT" panose="020B0402020204020303" pitchFamily="34" charset="0"/>
                <a:ea typeface="Calibri" panose="020F0502020204030204" pitchFamily="34" charset="0"/>
              </a:rPr>
              <a:t>-Themen definiert und überprüft diese laufend. Unsere MitarbeiterInnen bekennen sich zur Einhaltung dieser Verhaltensgrundsätze </a:t>
            </a:r>
            <a:r>
              <a:rPr lang="de-AT" sz="1800" dirty="0" err="1">
                <a:solidFill>
                  <a:srgbClr val="000000"/>
                </a:solidFill>
                <a:effectLst/>
                <a:latin typeface="Futura Lt BT" panose="020B0402020204020303" pitchFamily="34" charset="0"/>
                <a:ea typeface="Calibri" panose="020F0502020204030204" pitchFamily="34" charset="0"/>
              </a:rPr>
              <a:t>insbesonders</a:t>
            </a:r>
            <a:r>
              <a:rPr lang="de-AT" sz="1800" dirty="0">
                <a:solidFill>
                  <a:srgbClr val="000000"/>
                </a:solidFill>
                <a:effectLst/>
                <a:latin typeface="Futura Lt BT" panose="020B0402020204020303" pitchFamily="34" charset="0"/>
                <a:ea typeface="Calibri" panose="020F0502020204030204" pitchFamily="34" charset="0"/>
              </a:rPr>
              <a:t> im Hinblick auf Korruptionsvermeidung, Vertraulichkeit, Datenschutz, Insiderhandel und Vermeidung von Geldwäscherei und Terrorismusfinanzierung.</a:t>
            </a:r>
            <a:endParaRPr lang="de-AT" sz="1800" dirty="0">
              <a:effectLst/>
              <a:latin typeface="Futura Lt BT" panose="020B0402020204020303" pitchFamily="34" charset="0"/>
              <a:ea typeface="Times New Roman" panose="02020603050405020304" pitchFamily="18" charset="0"/>
            </a:endParaRPr>
          </a:p>
          <a:p>
            <a:endParaRPr lang="de-AT" dirty="0"/>
          </a:p>
        </p:txBody>
      </p:sp>
    </p:spTree>
    <p:extLst>
      <p:ext uri="{BB962C8B-B14F-4D97-AF65-F5344CB8AC3E}">
        <p14:creationId xmlns:p14="http://schemas.microsoft.com/office/powerpoint/2010/main" val="353810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8500" y="558800"/>
            <a:ext cx="7416800" cy="853920"/>
          </a:xfrm>
          <a:solidFill>
            <a:srgbClr val="FFFFFF"/>
          </a:solidFill>
        </p:spPr>
        <p:txBody>
          <a:bodyPr/>
          <a:lstStyle/>
          <a:p>
            <a:pPr defTabSz="179388"/>
            <a:r>
              <a:rPr lang="de-DE" dirty="0">
                <a:latin typeface="Futura Lt Bt"/>
              </a:rPr>
              <a:t>Auswirkung von Nachhaltigkeitsrisiken auf die </a:t>
            </a:r>
            <a:r>
              <a:rPr lang="de-DE" dirty="0" err="1">
                <a:latin typeface="Futura Lt Bt"/>
              </a:rPr>
              <a:t>rendite</a:t>
            </a:r>
            <a:br>
              <a:rPr lang="de-DE" dirty="0">
                <a:latin typeface="Futura Lt Bt"/>
              </a:rPr>
            </a:br>
            <a:r>
              <a:rPr lang="de-DE" sz="1200" dirty="0">
                <a:latin typeface="Futura Lt Bt"/>
              </a:rPr>
              <a:t>(Art. 6 der Verordnung (EU) 2019/2088)</a:t>
            </a:r>
          </a:p>
        </p:txBody>
      </p:sp>
      <p:sp>
        <p:nvSpPr>
          <p:cNvPr id="5" name="Textfeld 4">
            <a:extLst>
              <a:ext uri="{FF2B5EF4-FFF2-40B4-BE49-F238E27FC236}">
                <a16:creationId xmlns:a16="http://schemas.microsoft.com/office/drawing/2014/main" id="{DA603AA0-F42C-47E8-882A-6251FA4684E9}"/>
              </a:ext>
            </a:extLst>
          </p:cNvPr>
          <p:cNvSpPr txBox="1"/>
          <p:nvPr/>
        </p:nvSpPr>
        <p:spPr>
          <a:xfrm>
            <a:off x="698500" y="1268700"/>
            <a:ext cx="8371831" cy="2031325"/>
          </a:xfrm>
          <a:prstGeom prst="rect">
            <a:avLst/>
          </a:prstGeom>
          <a:noFill/>
        </p:spPr>
        <p:txBody>
          <a:bodyPr wrap="square" rtlCol="0">
            <a:spAutoFit/>
          </a:bodyPr>
          <a:lstStyle/>
          <a:p>
            <a:pPr algn="just"/>
            <a:r>
              <a:rPr lang="de-AT" sz="1800" dirty="0">
                <a:effectLst/>
                <a:latin typeface="Futura Lt BT" panose="020B0402020204020303" pitchFamily="34" charset="0"/>
                <a:ea typeface="Calibri" panose="020F0502020204030204" pitchFamily="34" charset="0"/>
                <a:cs typeface="Times New Roman" panose="02020603050405020304" pitchFamily="18" charset="0"/>
              </a:rPr>
              <a:t>Unter der Voraussetzung, dass es uns mit den genannten Methoden gelingt, Unternehmen mit erhöhtem Risikopotenzial zu identifizieren und von einer Anlage auszuschließen, dürften sich die verbleibenden Nachhaltigkeitsrisiken nur in einem geringen Umfang nachteilig auf die Rendite auswirken und nicht signifikant vom allgemeinen Marktrisiko abweichen. Nachhaltigkeitsrisiken, die für uns in dem beschriebenen Identifizierungsprozess nicht erkennbar sind, können sich erheblich stärker auf die Rendite auswirken. </a:t>
            </a:r>
            <a:endParaRPr lang="de-AT" dirty="0">
              <a:latin typeface="Futura Lt BT" panose="020B0402020204020303" pitchFamily="34" charset="0"/>
            </a:endParaRPr>
          </a:p>
        </p:txBody>
      </p:sp>
    </p:spTree>
    <p:extLst>
      <p:ext uri="{BB962C8B-B14F-4D97-AF65-F5344CB8AC3E}">
        <p14:creationId xmlns:p14="http://schemas.microsoft.com/office/powerpoint/2010/main" val="220913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8500" y="558800"/>
            <a:ext cx="7416800" cy="853920"/>
          </a:xfrm>
          <a:solidFill>
            <a:srgbClr val="FFFFFF"/>
          </a:solidFill>
        </p:spPr>
        <p:txBody>
          <a:bodyPr/>
          <a:lstStyle/>
          <a:p>
            <a:pPr defTabSz="179388"/>
            <a:r>
              <a:rPr lang="de-DE" dirty="0" err="1">
                <a:latin typeface="Futura Lt Bt"/>
              </a:rPr>
              <a:t>NachhaltiGeitskonforme</a:t>
            </a:r>
            <a:r>
              <a:rPr lang="de-DE" dirty="0">
                <a:latin typeface="Futura Lt Bt"/>
              </a:rPr>
              <a:t> Vergütungspolitik </a:t>
            </a:r>
            <a:br>
              <a:rPr lang="de-DE" dirty="0">
                <a:latin typeface="Futura Lt Bt"/>
              </a:rPr>
            </a:br>
            <a:r>
              <a:rPr lang="de-DE" sz="1200" dirty="0">
                <a:latin typeface="Futura Lt Bt"/>
              </a:rPr>
              <a:t>(Art. 5 der Verordnung (EU) 2019/2088)</a:t>
            </a:r>
          </a:p>
        </p:txBody>
      </p:sp>
      <p:sp>
        <p:nvSpPr>
          <p:cNvPr id="9" name="Textfeld 8">
            <a:extLst>
              <a:ext uri="{FF2B5EF4-FFF2-40B4-BE49-F238E27FC236}">
                <a16:creationId xmlns:a16="http://schemas.microsoft.com/office/drawing/2014/main" id="{E08EF9EA-B7DD-450D-B3CD-838BA017A9EA}"/>
              </a:ext>
            </a:extLst>
          </p:cNvPr>
          <p:cNvSpPr txBox="1"/>
          <p:nvPr/>
        </p:nvSpPr>
        <p:spPr>
          <a:xfrm>
            <a:off x="698500" y="1268700"/>
            <a:ext cx="8371831" cy="3970318"/>
          </a:xfrm>
          <a:prstGeom prst="rect">
            <a:avLst/>
          </a:prstGeom>
          <a:noFill/>
        </p:spPr>
        <p:txBody>
          <a:bodyPr wrap="square" rtlCol="0">
            <a:spAutoFit/>
          </a:bodyPr>
          <a:lstStyle/>
          <a:p>
            <a:pPr algn="just"/>
            <a:r>
              <a:rPr lang="de-AT" sz="1800" dirty="0">
                <a:solidFill>
                  <a:srgbClr val="000000"/>
                </a:solidFill>
                <a:effectLst/>
                <a:latin typeface="Futura Lt BT" panose="020B0402020204020303" pitchFamily="34" charset="0"/>
                <a:ea typeface="Calibri" panose="020F0502020204030204" pitchFamily="34" charset="0"/>
              </a:rPr>
              <a:t>CONVERINVEST verfügt über eine Vergütungspolitik, die u.a. zum Ziel hat, Interessenkonflikte im Zusammenhang mit Vergütungen unserer MitarbeiterInnen bestmöglich zu verhindern. </a:t>
            </a:r>
          </a:p>
          <a:p>
            <a:pPr algn="just"/>
            <a:endParaRPr lang="de-AT" sz="1800" dirty="0">
              <a:solidFill>
                <a:srgbClr val="000000"/>
              </a:solidFill>
              <a:effectLst/>
              <a:latin typeface="Futura Lt BT" panose="020B0402020204020303" pitchFamily="34" charset="0"/>
              <a:ea typeface="Calibri" panose="020F0502020204030204" pitchFamily="34" charset="0"/>
            </a:endParaRPr>
          </a:p>
          <a:p>
            <a:pPr algn="just"/>
            <a:r>
              <a:rPr lang="de-AT" sz="1800" dirty="0">
                <a:solidFill>
                  <a:srgbClr val="000000"/>
                </a:solidFill>
                <a:effectLst/>
                <a:latin typeface="Futura Lt BT" panose="020B0402020204020303" pitchFamily="34" charset="0"/>
                <a:ea typeface="Calibri" panose="020F0502020204030204" pitchFamily="34" charset="0"/>
              </a:rPr>
              <a:t>Unsere Vergütungspolitik entspricht aber auch dem Nachhaltigkeitsgedanken: Sie enthält keinerlei Regelungen, die nicht in Einklang mit unserem Umgang mit dem Thema Nachhaltigkeit und insbesondere mit unserer Strategie zur Einbeziehung von Nachhaltigkeitsrisiken stünden. Im Folgenden der diesbezügliche Auszug aus unserer Vergütungspolitik: </a:t>
            </a:r>
          </a:p>
          <a:p>
            <a:pPr algn="just"/>
            <a:r>
              <a:rPr lang="de-AT" sz="1800" dirty="0">
                <a:solidFill>
                  <a:srgbClr val="000000"/>
                </a:solidFill>
                <a:effectLst/>
                <a:latin typeface="Futura Lt BT" panose="020B0402020204020303" pitchFamily="34" charset="0"/>
                <a:ea typeface="Calibri" panose="020F0502020204030204" pitchFamily="34" charset="0"/>
              </a:rPr>
              <a:t> </a:t>
            </a:r>
          </a:p>
          <a:p>
            <a:pPr algn="just"/>
            <a:r>
              <a:rPr lang="de-AT" sz="1800" i="1" dirty="0">
                <a:solidFill>
                  <a:srgbClr val="000000"/>
                </a:solidFill>
                <a:effectLst/>
                <a:latin typeface="Futura Lt BT" panose="020B0402020204020303" pitchFamily="34" charset="0"/>
                <a:ea typeface="Calibri" panose="020F0502020204030204" pitchFamily="34" charset="0"/>
              </a:rPr>
              <a:t>„Die Vergütungspolitik steht in Einklang mit der Einbeziehung von Nachhaltigkeitsrisiken und insbesondere unserer diesbezüglichen Strategie, zumal sie – aus Sicht ex ante – keine Inhalte aufweist, die diesbezügliche negative Auswirkungen zur Folge haben könnten.“ </a:t>
            </a:r>
            <a:endParaRPr lang="de-AT" sz="1800" dirty="0">
              <a:solidFill>
                <a:srgbClr val="000000"/>
              </a:solidFill>
              <a:effectLst/>
              <a:latin typeface="Futura Lt BT" panose="020B0402020204020303" pitchFamily="34" charset="0"/>
              <a:ea typeface="Calibri" panose="020F0502020204030204" pitchFamily="34" charset="0"/>
            </a:endParaRPr>
          </a:p>
        </p:txBody>
      </p:sp>
    </p:spTree>
    <p:extLst>
      <p:ext uri="{BB962C8B-B14F-4D97-AF65-F5344CB8AC3E}">
        <p14:creationId xmlns:p14="http://schemas.microsoft.com/office/powerpoint/2010/main" val="333374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8500" y="558800"/>
            <a:ext cx="7416800" cy="853920"/>
          </a:xfrm>
          <a:solidFill>
            <a:srgbClr val="FFFFFF"/>
          </a:solidFill>
        </p:spPr>
        <p:txBody>
          <a:bodyPr/>
          <a:lstStyle/>
          <a:p>
            <a:pPr defTabSz="179388"/>
            <a:r>
              <a:rPr lang="de-DE" dirty="0">
                <a:latin typeface="Futura Lt Bt"/>
              </a:rPr>
              <a:t>Nachteilige Nachhaltigkeitsauswirkungen I</a:t>
            </a:r>
            <a:br>
              <a:rPr lang="de-DE" dirty="0">
                <a:latin typeface="Futura Lt Bt"/>
              </a:rPr>
            </a:br>
            <a:r>
              <a:rPr lang="de-DE" sz="1200" dirty="0">
                <a:latin typeface="Futura Lt Bt"/>
              </a:rPr>
              <a:t>(Art. 4 der Verordnung (EU) 2019/2088)</a:t>
            </a:r>
          </a:p>
        </p:txBody>
      </p:sp>
      <p:sp>
        <p:nvSpPr>
          <p:cNvPr id="5" name="Textfeld 4">
            <a:extLst>
              <a:ext uri="{FF2B5EF4-FFF2-40B4-BE49-F238E27FC236}">
                <a16:creationId xmlns:a16="http://schemas.microsoft.com/office/drawing/2014/main" id="{3C092BE3-5E72-49ED-B3F0-C68C50B6426A}"/>
              </a:ext>
            </a:extLst>
          </p:cNvPr>
          <p:cNvSpPr txBox="1"/>
          <p:nvPr/>
        </p:nvSpPr>
        <p:spPr>
          <a:xfrm>
            <a:off x="698500" y="1268700"/>
            <a:ext cx="8371831" cy="4524315"/>
          </a:xfrm>
          <a:prstGeom prst="rect">
            <a:avLst/>
          </a:prstGeom>
          <a:noFill/>
        </p:spPr>
        <p:txBody>
          <a:bodyPr wrap="square" rtlCol="0">
            <a:spAutoFit/>
          </a:bodyPr>
          <a:lstStyle/>
          <a:p>
            <a:r>
              <a:rPr lang="de-AT" sz="1800" dirty="0">
                <a:solidFill>
                  <a:srgbClr val="000000"/>
                </a:solidFill>
                <a:effectLst/>
                <a:latin typeface="Futura Lt BT" panose="020B0402020204020303" pitchFamily="34" charset="0"/>
                <a:ea typeface="Calibri" panose="020F0502020204030204" pitchFamily="34" charset="0"/>
              </a:rPr>
              <a:t>In Einklang mit Art. 4 der Verordnung (EU) 2019/2088 haben wir uns dafür entschieden, nachteilige Auswirkungen von Investitionsentscheidungen auf Nachhaltigkeitsfaktoren im Rahmen unserer Portfolioverwaltung nicht zu berücksichtigen. </a:t>
            </a:r>
          </a:p>
          <a:p>
            <a:r>
              <a:rPr lang="de-AT" sz="1800" dirty="0">
                <a:solidFill>
                  <a:srgbClr val="000000"/>
                </a:solidFill>
                <a:effectLst/>
                <a:latin typeface="Futura Lt BT" panose="020B0402020204020303" pitchFamily="34" charset="0"/>
                <a:ea typeface="Calibri" panose="020F0502020204030204" pitchFamily="34" charset="0"/>
              </a:rPr>
              <a:t> </a:t>
            </a:r>
          </a:p>
          <a:p>
            <a:r>
              <a:rPr lang="de-AT" sz="1800" dirty="0">
                <a:solidFill>
                  <a:srgbClr val="000000"/>
                </a:solidFill>
                <a:effectLst/>
                <a:latin typeface="Futura Lt BT" panose="020B0402020204020303" pitchFamily="34" charset="0"/>
                <a:ea typeface="Calibri" panose="020F0502020204030204" pitchFamily="34" charset="0"/>
              </a:rPr>
              <a:t>Ungeachtet dessen ist uns das Thema Nachhaltigkeit sehr wichtig und sind uns Nachhaltigkeitsfaktoren, wie Umwelt-, Sozial- und Arbeitnehmerbelange, die Achtung der Menschenrechte sowie die Bekämpfung von Korruption und Bestechung, ein wichtiges Anliegen. </a:t>
            </a:r>
          </a:p>
          <a:p>
            <a:endParaRPr lang="de-AT" sz="1800" dirty="0">
              <a:solidFill>
                <a:srgbClr val="000000"/>
              </a:solidFill>
              <a:effectLst/>
              <a:latin typeface="Futura Lt BT" panose="020B0402020204020303" pitchFamily="34" charset="0"/>
              <a:ea typeface="Calibri" panose="020F0502020204030204" pitchFamily="34" charset="0"/>
            </a:endParaRPr>
          </a:p>
          <a:p>
            <a:r>
              <a:rPr lang="de-AT" sz="1800" dirty="0">
                <a:solidFill>
                  <a:srgbClr val="000000"/>
                </a:solidFill>
                <a:effectLst/>
                <a:latin typeface="Futura Lt BT" panose="020B0402020204020303" pitchFamily="34" charset="0"/>
                <a:ea typeface="Calibri" panose="020F0502020204030204" pitchFamily="34" charset="0"/>
              </a:rPr>
              <a:t>Um unserer oben beschriebenen Verantwortung als Finanzdienstleister gerecht zu werden, haben wir grundsätzlich ein erhebliches Interesse daran, derartige Auswirkungen im Rahmen unserer Anlageentscheidungen zu vermeiden. Die umfassende Umsetzung der hierfür vorgegebenen rechtlichen Vorgaben ist nach derzeitigem Sachverhalt jedoch aufgrund der bestehenden und noch drohenden bürokratischen Rahmenbedingungen unzumutbar. </a:t>
            </a:r>
          </a:p>
        </p:txBody>
      </p:sp>
    </p:spTree>
    <p:extLst>
      <p:ext uri="{BB962C8B-B14F-4D97-AF65-F5344CB8AC3E}">
        <p14:creationId xmlns:p14="http://schemas.microsoft.com/office/powerpoint/2010/main" val="241814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8500" y="558800"/>
            <a:ext cx="7416800" cy="853920"/>
          </a:xfrm>
          <a:solidFill>
            <a:srgbClr val="FFFFFF"/>
          </a:solidFill>
        </p:spPr>
        <p:txBody>
          <a:bodyPr/>
          <a:lstStyle/>
          <a:p>
            <a:pPr defTabSz="179388"/>
            <a:r>
              <a:rPr lang="de-DE" dirty="0">
                <a:latin typeface="Futura Lt Bt"/>
              </a:rPr>
              <a:t>Nachteilige Nachhaltigkeitsauswirkungen II </a:t>
            </a:r>
            <a:br>
              <a:rPr lang="de-DE" dirty="0">
                <a:latin typeface="Futura Lt Bt"/>
              </a:rPr>
            </a:br>
            <a:r>
              <a:rPr lang="de-DE" sz="1200" dirty="0">
                <a:latin typeface="Futura Lt Bt"/>
              </a:rPr>
              <a:t>(Art. 4 der Verordnung (EU) 2019/2088)</a:t>
            </a:r>
          </a:p>
        </p:txBody>
      </p:sp>
      <p:sp>
        <p:nvSpPr>
          <p:cNvPr id="5" name="Textfeld 4">
            <a:extLst>
              <a:ext uri="{FF2B5EF4-FFF2-40B4-BE49-F238E27FC236}">
                <a16:creationId xmlns:a16="http://schemas.microsoft.com/office/drawing/2014/main" id="{3C092BE3-5E72-49ED-B3F0-C68C50B6426A}"/>
              </a:ext>
            </a:extLst>
          </p:cNvPr>
          <p:cNvSpPr txBox="1"/>
          <p:nvPr/>
        </p:nvSpPr>
        <p:spPr>
          <a:xfrm>
            <a:off x="698500" y="1268700"/>
            <a:ext cx="8371831" cy="2862322"/>
          </a:xfrm>
          <a:prstGeom prst="rect">
            <a:avLst/>
          </a:prstGeom>
          <a:noFill/>
        </p:spPr>
        <p:txBody>
          <a:bodyPr wrap="square" rtlCol="0">
            <a:spAutoFit/>
          </a:bodyPr>
          <a:lstStyle/>
          <a:p>
            <a:pPr algn="just"/>
            <a:r>
              <a:rPr lang="de-AT" sz="1800" dirty="0">
                <a:solidFill>
                  <a:srgbClr val="000000"/>
                </a:solidFill>
                <a:effectLst/>
                <a:latin typeface="Futura Lt BT" panose="020B0402020204020303" pitchFamily="34" charset="0"/>
                <a:ea typeface="Calibri" panose="020F0502020204030204" pitchFamily="34" charset="0"/>
              </a:rPr>
              <a:t>Zur Vermeidung rechtlicher Nachteile sind wird daher derzeit daran gehindert, eine öffentliche Erklärung dahingehend abzugeben, dass wir im Rahmen unserer Investitionsentscheidungen die nachteiligen Auswirkungen auf Nachhaltigkeitsfaktoren (Umweltbelange usw.) vollumfänglich berücksichtigen. </a:t>
            </a:r>
          </a:p>
          <a:p>
            <a:pPr algn="just"/>
            <a:endParaRPr lang="de-AT" sz="1800" dirty="0">
              <a:solidFill>
                <a:srgbClr val="000000"/>
              </a:solidFill>
              <a:effectLst/>
              <a:latin typeface="Futura Lt BT" panose="020B0402020204020303" pitchFamily="34" charset="0"/>
              <a:ea typeface="Calibri" panose="020F0502020204030204" pitchFamily="34" charset="0"/>
            </a:endParaRPr>
          </a:p>
          <a:p>
            <a:pPr algn="just"/>
            <a:r>
              <a:rPr lang="de-AT" sz="1800" dirty="0">
                <a:solidFill>
                  <a:srgbClr val="000000"/>
                </a:solidFill>
                <a:effectLst/>
                <a:latin typeface="Futura Lt BT" panose="020B0402020204020303" pitchFamily="34" charset="0"/>
                <a:ea typeface="Calibri" panose="020F0502020204030204" pitchFamily="34" charset="0"/>
              </a:rPr>
              <a:t>Diese Handhabung ändert jedoch nichts an unserer Bereitschaft und unser Bemühen, einen Beitrag zu einem nachhaltigeren, ressourceneffizienten Wirtschaften mit dem Ziel zu leisten, insbesondere die Risiken und Auswirkungen des Klimawandels und anderer ökologischer oder sozialer Missstände zu verringern sowie auf eine nachhaltige Unternehmensführung zu unterstützen und zu fördern.</a:t>
            </a:r>
          </a:p>
        </p:txBody>
      </p:sp>
    </p:spTree>
    <p:extLst>
      <p:ext uri="{BB962C8B-B14F-4D97-AF65-F5344CB8AC3E}">
        <p14:creationId xmlns:p14="http://schemas.microsoft.com/office/powerpoint/2010/main" val="2200525774"/>
      </p:ext>
    </p:extLst>
  </p:cSld>
  <p:clrMapOvr>
    <a:masterClrMapping/>
  </p:clrMapOvr>
</p:sld>
</file>

<file path=ppt/theme/theme1.xml><?xml version="1.0" encoding="utf-8"?>
<a:theme xmlns:a="http://schemas.openxmlformats.org/drawingml/2006/main" name="1_CONVERT INVEST 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A4-Papier (210 x 297 mm)</PresentationFormat>
  <Paragraphs>85</Paragraphs>
  <Slides>10</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Futura Lt Bt</vt:lpstr>
      <vt:lpstr>Futura Lt Bt</vt:lpstr>
      <vt:lpstr>1_CONVERT INVEST Master</vt:lpstr>
      <vt:lpstr>PowerPoint-Präsentation</vt:lpstr>
      <vt:lpstr>Inhaltsverzeichnis </vt:lpstr>
      <vt:lpstr>Unser Umgang mit Nachhaltigkeitsrisiken I (Art. 3 der Verordnung (EU) 2019/2088)</vt:lpstr>
      <vt:lpstr>Unser Umgang mit Nachhaltigkeitsrisiken II (Art. 3 der Verordnung (EU) 2019/2088)</vt:lpstr>
      <vt:lpstr>Unser Umgang mit Nachhaltigkeitsrisiken III (Art. 3 der Verordnung (EU) 2019/2088)</vt:lpstr>
      <vt:lpstr>Auswirkung von Nachhaltigkeitsrisiken auf die rendite (Art. 6 der Verordnung (EU) 2019/2088)</vt:lpstr>
      <vt:lpstr>NachhaltiGeitskonforme Vergütungspolitik  (Art. 5 der Verordnung (EU) 2019/2088)</vt:lpstr>
      <vt:lpstr>Nachteilige Nachhaltigkeitsauswirkungen I (Art. 4 der Verordnung (EU) 2019/2088)</vt:lpstr>
      <vt:lpstr>Nachteilige Nachhaltigkeitsauswirkungen II  (Art. 4 der Verordnung (EU) 2019/2088)</vt:lpstr>
      <vt:lpstr>Rechtliche hinweise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Andreas Pirkner</dc:creator>
  <cp:lastModifiedBy>Andrea Pinter</cp:lastModifiedBy>
  <cp:revision>8451</cp:revision>
  <cp:lastPrinted>2021-01-14T09:36:25Z</cp:lastPrinted>
  <dcterms:created xsi:type="dcterms:W3CDTF">2009-10-06T08:15:47Z</dcterms:created>
  <dcterms:modified xsi:type="dcterms:W3CDTF">2021-03-08T13:45:57Z</dcterms:modified>
</cp:coreProperties>
</file>